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48" r:id="rId2"/>
    <p:sldMasterId id="2147483752" r:id="rId3"/>
    <p:sldMasterId id="2147483757" r:id="rId4"/>
    <p:sldMasterId id="2147483761" r:id="rId5"/>
    <p:sldMasterId id="2147483766" r:id="rId6"/>
    <p:sldMasterId id="2147483771" r:id="rId7"/>
    <p:sldMasterId id="2147483775" r:id="rId8"/>
  </p:sldMasterIdLst>
  <p:notesMasterIdLst>
    <p:notesMasterId r:id="rId36"/>
  </p:notesMasterIdLst>
  <p:handoutMasterIdLst>
    <p:handoutMasterId r:id="rId37"/>
  </p:handoutMasterIdLst>
  <p:sldIdLst>
    <p:sldId id="686" r:id="rId9"/>
    <p:sldId id="607" r:id="rId10"/>
    <p:sldId id="688" r:id="rId11"/>
    <p:sldId id="689" r:id="rId12"/>
    <p:sldId id="690" r:id="rId13"/>
    <p:sldId id="691" r:id="rId14"/>
    <p:sldId id="692" r:id="rId15"/>
    <p:sldId id="693" r:id="rId16"/>
    <p:sldId id="720" r:id="rId17"/>
    <p:sldId id="731" r:id="rId18"/>
    <p:sldId id="732" r:id="rId19"/>
    <p:sldId id="733" r:id="rId20"/>
    <p:sldId id="734" r:id="rId21"/>
    <p:sldId id="735" r:id="rId22"/>
    <p:sldId id="736" r:id="rId23"/>
    <p:sldId id="737" r:id="rId24"/>
    <p:sldId id="730" r:id="rId25"/>
    <p:sldId id="721" r:id="rId26"/>
    <p:sldId id="722" r:id="rId27"/>
    <p:sldId id="723" r:id="rId28"/>
    <p:sldId id="724" r:id="rId29"/>
    <p:sldId id="725" r:id="rId30"/>
    <p:sldId id="726" r:id="rId31"/>
    <p:sldId id="727" r:id="rId32"/>
    <p:sldId id="728" r:id="rId33"/>
    <p:sldId id="729" r:id="rId34"/>
    <p:sldId id="593" r:id="rId35"/>
  </p:sldIdLst>
  <p:sldSz cx="9906000" cy="6858000" type="A4"/>
  <p:notesSz cx="6858000" cy="9144000"/>
  <p:defaultTextStyle>
    <a:defPPr>
      <a:defRPr lang="ko-KR"/>
    </a:defPPr>
    <a:lvl1pPr marL="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53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05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258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111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7640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5165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2693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0222" algn="l" defTabSz="97505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1275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pos="308">
          <p15:clr>
            <a:srgbClr val="A4A3A4"/>
          </p15:clr>
        </p15:guide>
        <p15:guide id="7" pos="5637">
          <p15:clr>
            <a:srgbClr val="A4A3A4"/>
          </p15:clr>
        </p15:guide>
        <p15:guide id="8" pos="5751">
          <p15:clr>
            <a:srgbClr val="A4A3A4"/>
          </p15:clr>
        </p15:guide>
        <p15:guide id="9" pos="3120">
          <p15:clr>
            <a:srgbClr val="A4A3A4"/>
          </p15:clr>
        </p15:guide>
        <p15:guide id="10" pos="580">
          <p15:clr>
            <a:srgbClr val="A4A3A4"/>
          </p15:clr>
        </p15:guide>
        <p15:guide id="11" pos="2757">
          <p15:clr>
            <a:srgbClr val="A4A3A4"/>
          </p15:clr>
        </p15:guide>
        <p15:guide id="12" pos="3483">
          <p15:clr>
            <a:srgbClr val="A4A3A4"/>
          </p15:clr>
        </p15:guide>
        <p15:guide id="13" pos="30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nhee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FF7F7F"/>
    <a:srgbClr val="8C8C8C"/>
    <a:srgbClr val="FFFFFF"/>
    <a:srgbClr val="ECECEC"/>
    <a:srgbClr val="C00000"/>
    <a:srgbClr val="B40000"/>
    <a:srgbClr val="666666"/>
    <a:srgbClr val="ED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4" autoAdjust="0"/>
    <p:restoredTop sz="96737" autoAdjust="0"/>
  </p:normalViewPr>
  <p:slideViewPr>
    <p:cSldViewPr>
      <p:cViewPr varScale="1">
        <p:scale>
          <a:sx n="106" d="100"/>
          <a:sy n="106" d="100"/>
        </p:scale>
        <p:origin x="1596" y="102"/>
      </p:cViewPr>
      <p:guideLst>
        <p:guide orient="horz" pos="391"/>
        <p:guide orient="horz" pos="4020"/>
        <p:guide orient="horz" pos="3929"/>
        <p:guide orient="horz" pos="1275"/>
        <p:guide orient="horz" pos="890"/>
        <p:guide pos="308"/>
        <p:guide pos="5637"/>
        <p:guide pos="5751"/>
        <p:guide pos="3120"/>
        <p:guide pos="580"/>
        <p:guide pos="2757"/>
        <p:guide pos="3483"/>
        <p:guide pos="3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A476-F6AF-4AE0-A280-29AFA2450786}" type="datetimeFigureOut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2018-01-11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A4A8-DD62-4C16-9547-CF85A0D08043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‹#›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501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7E96-DA3B-46D9-8953-03187693C06C}" type="datetimeFigureOut">
              <a:rPr lang="ko-KR" altLang="en-US" smtClean="0"/>
              <a:pPr/>
              <a:t>2018-01-11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1C52D-6E31-4DDE-99DD-4FADD46A4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734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5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9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6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20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20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736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34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6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3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23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06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8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1C52D-6E31-4DDE-99DD-4FADD46A44AF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446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7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A979A-D3CC-420F-8B41-133C196AF8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38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/>
              <a:pPr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87725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9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prstClr val="white">
                    <a:lumMod val="75000"/>
                  </a:prst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prstClr val="white">
                  <a:lumMod val="75000"/>
                </a:prstClr>
              </a:solidFill>
              <a:cs typeface="굴림" pitchFamily="50" charset="-127"/>
            </a:endParaRP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60173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531CDF5E-6B85-4AE7-84FC-24ED4626C089}" type="datetimeFigureOut">
              <a:rPr lang="ko-KR" altLang="en-US" smtClean="0">
                <a:solidFill>
                  <a:prstClr val="black"/>
                </a:solidFill>
              </a:rPr>
              <a:pPr/>
              <a:t>2018-01-11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BEE527B9-A8CE-4FEF-B75A-17558E08F68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2000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978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6780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793377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671485"/>
            <a:ext cx="46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836" indent="-342836">
              <a:buNone/>
              <a:defRPr lang="ko-KR" altLang="en-US" sz="2200" b="1" spc="-6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indent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054519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\\LACIE-5BIG\2012_Projects\1108 kt 템플릿 수정\1D10YD~5\ KT mark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6" t="88348" r="53636" b="5375"/>
          <a:stretch/>
        </p:blipFill>
        <p:spPr bwMode="auto">
          <a:xfrm>
            <a:off x="4190784" y="6058894"/>
            <a:ext cx="474184" cy="4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10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071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fld id="{88B3AE5A-10BA-4173-8E7E-D8F2BB88D393}" type="slidenum">
              <a:rPr kumimoji="1" lang="en-US" altLang="ko-KR" sz="900" spc="-60" smtClean="0">
                <a:solidFill>
                  <a:srgbClr val="FFFFFF">
                    <a:lumMod val="75000"/>
                  </a:srgbClr>
                </a:solidFill>
                <a:cs typeface="굴림" pitchFamily="50" charset="-127"/>
              </a:rPr>
              <a:pPr algn="r" defTabSz="914400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ko-KR" sz="900" spc="-60" dirty="0">
              <a:solidFill>
                <a:srgbClr val="FFFFFF">
                  <a:lumMod val="75000"/>
                </a:srgbClr>
              </a:solidFill>
              <a:cs typeface="굴림" pitchFamily="50" charset="-127"/>
            </a:endParaRPr>
          </a:p>
        </p:txBody>
      </p:sp>
      <p:sp>
        <p:nvSpPr>
          <p:cNvPr id="9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2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46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26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496016" y="1234471"/>
            <a:ext cx="89139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96016" y="5989284"/>
            <a:ext cx="89139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2" y="766702"/>
            <a:ext cx="2311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20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1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7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5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 + 서브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8" name="텍스트 개체 틀 38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en-US" altLang="ko-KR" dirty="0"/>
          </a:p>
        </p:txBody>
      </p:sp>
      <p:sp>
        <p:nvSpPr>
          <p:cNvPr id="11" name="제목 개체 틀 37"/>
          <p:cNvSpPr>
            <a:spLocks noGrp="1"/>
          </p:cNvSpPr>
          <p:nvPr>
            <p:ph type="title"/>
          </p:nvPr>
        </p:nvSpPr>
        <p:spPr>
          <a:xfrm>
            <a:off x="776536" y="621261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rgbClr val="F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6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템플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87690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_ 타이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9404321" y="6453753"/>
            <a:ext cx="121187" cy="13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914400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88B3AE5A-10BA-4173-8E7E-D8F2BB88D393}" type="slidenum">
              <a:rPr kumimoji="1" lang="en-US" altLang="ko-KR" sz="900" b="0" i="0" u="none" strike="noStrike" cap="none" spc="-60" normalizeH="0" baseline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n-ea"/>
                <a:ea typeface="+mn-ea"/>
                <a:cs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900" b="0" i="0" u="none" strike="noStrike" cap="none" spc="-6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5" name="제목 개체 틀 37"/>
          <p:cNvSpPr>
            <a:spLocks noGrp="1"/>
          </p:cNvSpPr>
          <p:nvPr>
            <p:ph type="title"/>
          </p:nvPr>
        </p:nvSpPr>
        <p:spPr>
          <a:xfrm>
            <a:off x="776536" y="626023"/>
            <a:ext cx="8335614" cy="40011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algn="l">
              <a:defRPr lang="ko-KR" altLang="en-US" sz="2600" b="1" spc="-60" baseline="0" dirty="0">
                <a:ln>
                  <a:noFill/>
                </a:ln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 algn="l" defTabSz="91440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701" y="702262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None/>
              <a:defRPr sz="1800" b="1" spc="-6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21832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77" r:id="rId4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11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</p:sldLayoutIdLst>
  <p:transition spd="med"/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xStyles>
    <p:titleStyle>
      <a:lvl1pPr algn="ctr" defTabSz="91422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1" indent="-285697" algn="l" defTabSz="91422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6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1" indent="-228556" algn="l" defTabSz="91422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6" indent="-228556" algn="l" defTabSz="91422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9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4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7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73" indent="-228556" algn="l" defTabSz="9142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5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9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7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6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01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4" algn="l" defTabSz="9142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1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secu.com/?mod=news&amp;act=articleView&amp;idxno=213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18" Type="http://schemas.openxmlformats.org/officeDocument/2006/relationships/image" Target="../media/image64.png"/><Relationship Id="rId3" Type="http://schemas.openxmlformats.org/officeDocument/2006/relationships/image" Target="../media/image60.jpe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1.png"/><Relationship Id="rId15" Type="http://schemas.openxmlformats.org/officeDocument/2006/relationships/image" Target="../media/image62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55.png"/><Relationship Id="rId5" Type="http://schemas.openxmlformats.org/officeDocument/2006/relationships/image" Target="../media/image57.png"/><Relationship Id="rId15" Type="http://schemas.openxmlformats.org/officeDocument/2006/relationships/image" Target="../media/image56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hyperlink" Target="http://www.google.co.kr/url?sa=i&amp;rct=j&amp;q=&amp;esrc=s&amp;source=images&amp;cd=&amp;cad=rja&amp;uact=8&amp;ved=0ahUKEwifo6SvpLfVAhWM2LwKHR7-A0cQjRwIBw&amp;url=http://neutralpolitics.tistory.com/1170&amp;psig=AFQjCNFckQHent6uBCjnb100QZU3aaEalw&amp;ust=1501719791722446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61.pn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바탕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직사각형 7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05" name="빛" descr="16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2972" cy="685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>
            <a:off x="5772300" y="2868843"/>
            <a:ext cx="1033274" cy="3529591"/>
          </a:xfrm>
          <a:prstGeom prst="rect">
            <a:avLst/>
          </a:prstGeom>
        </p:spPr>
      </p:pic>
      <p:pic>
        <p:nvPicPr>
          <p:cNvPr id="37" name="그림 36" descr="171.png"/>
          <p:cNvPicPr>
            <a:picLocks noChangeAspect="1"/>
          </p:cNvPicPr>
          <p:nvPr/>
        </p:nvPicPr>
        <p:blipFill>
          <a:blip r:embed="rId4" cstate="print">
            <a:lum contrast="-3000"/>
          </a:blip>
          <a:stretch>
            <a:fillRect/>
          </a:stretch>
        </p:blipFill>
        <p:spPr>
          <a:xfrm rot="21399395">
            <a:off x="5883968" y="2868843"/>
            <a:ext cx="1033274" cy="3529591"/>
          </a:xfrm>
          <a:prstGeom prst="rect">
            <a:avLst/>
          </a:prstGeom>
        </p:spPr>
      </p:pic>
      <p:pic>
        <p:nvPicPr>
          <p:cNvPr id="59" name="그림 58" descr="171.png"/>
          <p:cNvPicPr>
            <a:picLocks noChangeAspect="1"/>
          </p:cNvPicPr>
          <p:nvPr/>
        </p:nvPicPr>
        <p:blipFill>
          <a:blip r:embed="rId5" cstate="print">
            <a:lum contrast="-3000"/>
          </a:blip>
          <a:stretch>
            <a:fillRect/>
          </a:stretch>
        </p:blipFill>
        <p:spPr>
          <a:xfrm>
            <a:off x="5682499" y="3259081"/>
            <a:ext cx="1019558" cy="333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그림 59" descr="171.png"/>
          <p:cNvPicPr>
            <a:picLocks noChangeAspect="1"/>
          </p:cNvPicPr>
          <p:nvPr/>
        </p:nvPicPr>
        <p:blipFill>
          <a:blip r:embed="rId6" cstate="print">
            <a:lum contrast="-3000"/>
          </a:blip>
          <a:stretch>
            <a:fillRect/>
          </a:stretch>
        </p:blipFill>
        <p:spPr>
          <a:xfrm>
            <a:off x="5953797" y="2978863"/>
            <a:ext cx="836678" cy="359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그림 60" descr="171.png"/>
          <p:cNvPicPr>
            <a:picLocks noChangeAspect="1"/>
          </p:cNvPicPr>
          <p:nvPr/>
        </p:nvPicPr>
        <p:blipFill>
          <a:blip r:embed="rId7" cstate="print">
            <a:lum contrast="-3000"/>
          </a:blip>
          <a:stretch>
            <a:fillRect/>
          </a:stretch>
        </p:blipFill>
        <p:spPr>
          <a:xfrm rot="21380607">
            <a:off x="5752403" y="3156222"/>
            <a:ext cx="1078994" cy="346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61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20510" y="3142057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그림 62" descr="171.png"/>
          <p:cNvPicPr>
            <a:picLocks noChangeAspect="1"/>
          </p:cNvPicPr>
          <p:nvPr/>
        </p:nvPicPr>
        <p:blipFill>
          <a:blip r:embed="rId8" cstate="print">
            <a:lum contrast="-3000"/>
          </a:blip>
          <a:stretch>
            <a:fillRect/>
          </a:stretch>
        </p:blipFill>
        <p:spPr>
          <a:xfrm>
            <a:off x="5810178" y="3272652"/>
            <a:ext cx="932690" cy="338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그림 65" descr="171.png"/>
          <p:cNvPicPr>
            <a:picLocks noChangeAspect="1"/>
          </p:cNvPicPr>
          <p:nvPr/>
        </p:nvPicPr>
        <p:blipFill>
          <a:blip r:embed="rId9" cstate="print">
            <a:lum contrast="-3000"/>
          </a:blip>
          <a:stretch>
            <a:fillRect/>
          </a:stretch>
        </p:blipFill>
        <p:spPr>
          <a:xfrm>
            <a:off x="5758046" y="3323212"/>
            <a:ext cx="969266" cy="32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그림 67" descr="171.png"/>
          <p:cNvPicPr>
            <a:picLocks noChangeAspect="1"/>
          </p:cNvPicPr>
          <p:nvPr/>
        </p:nvPicPr>
        <p:blipFill>
          <a:blip r:embed="rId10" cstate="print">
            <a:lum contrast="-3000"/>
          </a:blip>
          <a:stretch>
            <a:fillRect/>
          </a:stretch>
        </p:blipFill>
        <p:spPr>
          <a:xfrm>
            <a:off x="6144185" y="3376375"/>
            <a:ext cx="594361" cy="322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그림 68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50833" y="3382202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그림 69" descr="171.png"/>
          <p:cNvPicPr>
            <a:picLocks noChangeAspect="1"/>
          </p:cNvPicPr>
          <p:nvPr/>
        </p:nvPicPr>
        <p:blipFill>
          <a:blip r:embed="rId12" cstate="print">
            <a:lum contrast="-3000"/>
          </a:blip>
          <a:stretch>
            <a:fillRect/>
          </a:stretch>
        </p:blipFill>
        <p:spPr>
          <a:xfrm>
            <a:off x="6103336" y="3369350"/>
            <a:ext cx="565173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그림 82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6006531" y="341337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그림 71" descr="171.png"/>
          <p:cNvPicPr>
            <a:picLocks noChangeAspect="1"/>
          </p:cNvPicPr>
          <p:nvPr/>
        </p:nvPicPr>
        <p:blipFill>
          <a:blip r:embed="rId13" cstate="print">
            <a:lum contrast="-3000"/>
          </a:blip>
          <a:stretch>
            <a:fillRect/>
          </a:stretch>
        </p:blipFill>
        <p:spPr>
          <a:xfrm>
            <a:off x="5596079" y="4041698"/>
            <a:ext cx="3561595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그림 72" descr="171.png"/>
          <p:cNvPicPr>
            <a:picLocks noChangeAspect="1"/>
          </p:cNvPicPr>
          <p:nvPr/>
        </p:nvPicPr>
        <p:blipFill>
          <a:blip r:embed="rId14" cstate="print">
            <a:lum contrast="-3000"/>
          </a:blip>
          <a:stretch>
            <a:fillRect/>
          </a:stretch>
        </p:blipFill>
        <p:spPr>
          <a:xfrm rot="172891">
            <a:off x="5749452" y="4002599"/>
            <a:ext cx="3525019" cy="16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그림 73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633511" y="4050981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그림 75" descr="171.png"/>
          <p:cNvPicPr>
            <a:picLocks noChangeAspect="1"/>
          </p:cNvPicPr>
          <p:nvPr/>
        </p:nvPicPr>
        <p:blipFill>
          <a:blip r:embed="rId16" cstate="print">
            <a:lum contrast="-3000"/>
          </a:blip>
          <a:stretch>
            <a:fillRect/>
          </a:stretch>
        </p:blipFill>
        <p:spPr>
          <a:xfrm>
            <a:off x="5574229" y="4037680"/>
            <a:ext cx="3712472" cy="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그림 76" descr="171.png"/>
          <p:cNvPicPr>
            <a:picLocks noChangeAspect="1"/>
          </p:cNvPicPr>
          <p:nvPr/>
        </p:nvPicPr>
        <p:blipFill>
          <a:blip r:embed="rId17" cstate="print">
            <a:lum contrast="-3000"/>
          </a:blip>
          <a:stretch>
            <a:fillRect/>
          </a:stretch>
        </p:blipFill>
        <p:spPr>
          <a:xfrm>
            <a:off x="5707557" y="4049486"/>
            <a:ext cx="3250699" cy="6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그림 77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894507" y="4048320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그림 81" descr="171.png"/>
          <p:cNvPicPr>
            <a:picLocks noChangeAspect="1"/>
          </p:cNvPicPr>
          <p:nvPr/>
        </p:nvPicPr>
        <p:blipFill>
          <a:blip r:embed="rId18" cstate="print">
            <a:lum contrast="-3000"/>
          </a:blip>
          <a:stretch>
            <a:fillRect/>
          </a:stretch>
        </p:blipFill>
        <p:spPr>
          <a:xfrm>
            <a:off x="5662073" y="4063486"/>
            <a:ext cx="3611887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그림 84" descr="171.png"/>
          <p:cNvPicPr>
            <a:picLocks noChangeAspect="1"/>
          </p:cNvPicPr>
          <p:nvPr/>
        </p:nvPicPr>
        <p:blipFill>
          <a:blip r:embed="rId15" cstate="print">
            <a:lum contrast="-3000"/>
          </a:blip>
          <a:stretch>
            <a:fillRect/>
          </a:stretch>
        </p:blipFill>
        <p:spPr>
          <a:xfrm>
            <a:off x="5557072" y="4048655"/>
            <a:ext cx="3461011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그림 91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458" y="3380386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그림 85" descr="171.png"/>
          <p:cNvPicPr>
            <a:picLocks noChangeAspect="1"/>
          </p:cNvPicPr>
          <p:nvPr/>
        </p:nvPicPr>
        <p:blipFill>
          <a:blip r:embed="rId19" cstate="print">
            <a:lum contrast="-3000"/>
          </a:blip>
          <a:stretch>
            <a:fillRect/>
          </a:stretch>
        </p:blipFill>
        <p:spPr>
          <a:xfrm>
            <a:off x="8021593" y="3592503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그림 86" descr="171.png"/>
          <p:cNvPicPr>
            <a:picLocks noChangeAspect="1"/>
          </p:cNvPicPr>
          <p:nvPr/>
        </p:nvPicPr>
        <p:blipFill>
          <a:blip r:embed="rId20" cstate="print">
            <a:lum contrast="-3000"/>
          </a:blip>
          <a:stretch>
            <a:fillRect/>
          </a:stretch>
        </p:blipFill>
        <p:spPr>
          <a:xfrm>
            <a:off x="8020976" y="3619565"/>
            <a:ext cx="1152146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그림 87" descr="171.png"/>
          <p:cNvPicPr>
            <a:picLocks noChangeAspect="1"/>
          </p:cNvPicPr>
          <p:nvPr/>
        </p:nvPicPr>
        <p:blipFill>
          <a:blip r:embed="rId21" cstate="print">
            <a:lum contrast="-3000"/>
          </a:blip>
          <a:stretch>
            <a:fillRect/>
          </a:stretch>
        </p:blipFill>
        <p:spPr>
          <a:xfrm>
            <a:off x="7959471" y="3575155"/>
            <a:ext cx="1321311" cy="11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그림 88" descr="171.png"/>
          <p:cNvPicPr>
            <a:picLocks noChangeAspect="1"/>
          </p:cNvPicPr>
          <p:nvPr/>
        </p:nvPicPr>
        <p:blipFill>
          <a:blip r:embed="rId22" cstate="print">
            <a:lum contrast="-3000"/>
          </a:blip>
          <a:stretch>
            <a:fillRect/>
          </a:stretch>
        </p:blipFill>
        <p:spPr>
          <a:xfrm>
            <a:off x="8047720" y="3592998"/>
            <a:ext cx="1220727" cy="124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그림 89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64039" y="3627707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그림 90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8055126" y="3593211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그림 92" descr="171.png"/>
          <p:cNvPicPr>
            <a:picLocks noChangeAspect="1"/>
          </p:cNvPicPr>
          <p:nvPr/>
        </p:nvPicPr>
        <p:blipFill>
          <a:blip r:embed="rId23" cstate="print">
            <a:lum contrast="-3000"/>
          </a:blip>
          <a:stretch>
            <a:fillRect/>
          </a:stretch>
        </p:blipFill>
        <p:spPr>
          <a:xfrm>
            <a:off x="7999471" y="3581750"/>
            <a:ext cx="1257303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그림 94" descr="171.png"/>
          <p:cNvPicPr>
            <a:picLocks noChangeAspect="1"/>
          </p:cNvPicPr>
          <p:nvPr/>
        </p:nvPicPr>
        <p:blipFill>
          <a:blip r:embed="rId24" cstate="print">
            <a:lum contrast="-3000"/>
          </a:blip>
          <a:stretch>
            <a:fillRect/>
          </a:stretch>
        </p:blipFill>
        <p:spPr>
          <a:xfrm>
            <a:off x="6786264" y="4268592"/>
            <a:ext cx="1805944" cy="128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그림 95" descr="171.png"/>
          <p:cNvPicPr>
            <a:picLocks noChangeAspect="1"/>
          </p:cNvPicPr>
          <p:nvPr/>
        </p:nvPicPr>
        <p:blipFill>
          <a:blip r:embed="rId25" cstate="print">
            <a:lum contrast="-3000"/>
          </a:blip>
          <a:stretch>
            <a:fillRect/>
          </a:stretch>
        </p:blipFill>
        <p:spPr>
          <a:xfrm>
            <a:off x="6695679" y="4435259"/>
            <a:ext cx="1842520" cy="12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그림 96" descr="171.png"/>
          <p:cNvPicPr>
            <a:picLocks noChangeAspect="1"/>
          </p:cNvPicPr>
          <p:nvPr/>
        </p:nvPicPr>
        <p:blipFill>
          <a:blip r:embed="rId26" cstate="print">
            <a:lum contrast="-3000"/>
          </a:blip>
          <a:stretch>
            <a:fillRect/>
          </a:stretch>
        </p:blipFill>
        <p:spPr>
          <a:xfrm>
            <a:off x="6681192" y="4331273"/>
            <a:ext cx="1815088" cy="12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그림 97" descr="171.png"/>
          <p:cNvPicPr>
            <a:picLocks noChangeAspect="1"/>
          </p:cNvPicPr>
          <p:nvPr/>
        </p:nvPicPr>
        <p:blipFill>
          <a:blip r:embed="rId27" cstate="print">
            <a:lum contrast="-3000"/>
          </a:blip>
          <a:stretch>
            <a:fillRect/>
          </a:stretch>
        </p:blipFill>
        <p:spPr>
          <a:xfrm>
            <a:off x="6741476" y="4369430"/>
            <a:ext cx="1760224" cy="13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그림 98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745296" y="4410395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그림 99" descr="171.png"/>
          <p:cNvPicPr>
            <a:picLocks noChangeAspect="1"/>
          </p:cNvPicPr>
          <p:nvPr/>
        </p:nvPicPr>
        <p:blipFill>
          <a:blip r:embed="rId28" cstate="print">
            <a:lum contrast="-3000"/>
          </a:blip>
          <a:stretch>
            <a:fillRect/>
          </a:stretch>
        </p:blipFill>
        <p:spPr>
          <a:xfrm>
            <a:off x="6847900" y="4309013"/>
            <a:ext cx="1709932" cy="130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그림 100" descr="171.png"/>
          <p:cNvPicPr>
            <a:picLocks noChangeAspect="1"/>
          </p:cNvPicPr>
          <p:nvPr/>
        </p:nvPicPr>
        <p:blipFill>
          <a:blip r:embed="rId29" cstate="print">
            <a:lum contrast="-3000"/>
          </a:blip>
          <a:stretch>
            <a:fillRect/>
          </a:stretch>
        </p:blipFill>
        <p:spPr>
          <a:xfrm>
            <a:off x="6598132" y="4204292"/>
            <a:ext cx="1728220" cy="13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그림 102" descr="171.png"/>
          <p:cNvPicPr>
            <a:picLocks noChangeAspect="1"/>
          </p:cNvPicPr>
          <p:nvPr/>
        </p:nvPicPr>
        <p:blipFill>
          <a:blip r:embed="rId30" cstate="print">
            <a:lum contrast="-3000"/>
          </a:blip>
          <a:stretch>
            <a:fillRect/>
          </a:stretch>
        </p:blipFill>
        <p:spPr>
          <a:xfrm>
            <a:off x="6622014" y="4260733"/>
            <a:ext cx="1801372" cy="128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그림 101" descr="171.png"/>
          <p:cNvPicPr>
            <a:picLocks noChangeAspect="1"/>
          </p:cNvPicPr>
          <p:nvPr/>
        </p:nvPicPr>
        <p:blipFill>
          <a:blip r:embed="rId31" cstate="print">
            <a:lum contrast="-3000"/>
          </a:blip>
          <a:stretch>
            <a:fillRect/>
          </a:stretch>
        </p:blipFill>
        <p:spPr>
          <a:xfrm>
            <a:off x="6638684" y="4238121"/>
            <a:ext cx="1677927" cy="125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그림 103" descr="171.png"/>
          <p:cNvPicPr>
            <a:picLocks noChangeAspect="1"/>
          </p:cNvPicPr>
          <p:nvPr/>
        </p:nvPicPr>
        <p:blipFill>
          <a:blip r:embed="rId32" cstate="print">
            <a:lum contrast="-3000"/>
          </a:blip>
          <a:stretch>
            <a:fillRect/>
          </a:stretch>
        </p:blipFill>
        <p:spPr>
          <a:xfrm>
            <a:off x="6745929" y="4428890"/>
            <a:ext cx="1714504" cy="119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그림 106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14016" y="3415541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그림 107" descr="171.png"/>
          <p:cNvPicPr>
            <a:picLocks noChangeAspect="1"/>
          </p:cNvPicPr>
          <p:nvPr/>
        </p:nvPicPr>
        <p:blipFill>
          <a:blip r:embed="rId11" cstate="print">
            <a:lum contrast="-3000"/>
          </a:blip>
          <a:stretch>
            <a:fillRect/>
          </a:stretch>
        </p:blipFill>
        <p:spPr>
          <a:xfrm>
            <a:off x="5989182" y="3450013"/>
            <a:ext cx="676657" cy="32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399797" y="2597326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점" descr="e6.png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221507" y="2741028"/>
            <a:ext cx="83764" cy="7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96452" y="2625484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6637692" y="2514020"/>
            <a:ext cx="65264" cy="5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773942" y="2932143"/>
            <a:ext cx="93708" cy="7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점" descr="e6.png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8524570" y="3337641"/>
            <a:ext cx="117896" cy="9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7158522" y="2148096"/>
            <a:ext cx="80478" cy="6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872305" y="2428197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8353955" y="2506373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218709" y="3496822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922741" y="3048231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점" descr="e6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6931124" y="3068960"/>
            <a:ext cx="104998" cy="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점" descr="e6.png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9108500" y="3201546"/>
            <a:ext cx="86448" cy="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그림 121" descr="96.png"/>
          <p:cNvPicPr>
            <a:picLocks noChangeAspect="1"/>
          </p:cNvPicPr>
          <p:nvPr/>
        </p:nvPicPr>
        <p:blipFill>
          <a:blip r:embed="rId37" cstate="print">
            <a:lum bright="100000"/>
          </a:blip>
          <a:stretch>
            <a:fillRect/>
          </a:stretch>
        </p:blipFill>
        <p:spPr>
          <a:xfrm>
            <a:off x="7232258" y="1052736"/>
            <a:ext cx="934395" cy="119709"/>
          </a:xfrm>
          <a:prstGeom prst="rect">
            <a:avLst/>
          </a:prstGeom>
        </p:spPr>
      </p:pic>
      <p:pic>
        <p:nvPicPr>
          <p:cNvPr id="64" name="뚫은거" descr="4.pn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048" y="21013"/>
            <a:ext cx="9902952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8504" y="3075612"/>
            <a:ext cx="5219053" cy="3349949"/>
            <a:chOff x="488504" y="3075612"/>
            <a:chExt cx="5219053" cy="3349949"/>
          </a:xfrm>
        </p:grpSpPr>
        <p:pic>
          <p:nvPicPr>
            <p:cNvPr id="80" name="그림 79" descr="97.png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89719" y="6062920"/>
              <a:ext cx="434182" cy="352888"/>
            </a:xfrm>
            <a:prstGeom prst="rect">
              <a:avLst/>
            </a:prstGeom>
          </p:spPr>
        </p:pic>
        <p:sp>
          <p:nvSpPr>
            <p:cNvPr id="81" name="제목 1"/>
            <p:cNvSpPr txBox="1">
              <a:spLocks/>
            </p:cNvSpPr>
            <p:nvPr/>
          </p:nvSpPr>
          <p:spPr>
            <a:xfrm>
              <a:off x="506051" y="3075612"/>
              <a:ext cx="520150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평창동계올림픽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조직위원회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인증</a:t>
              </a:r>
              <a:r>
                <a:rPr lang="en-US" altLang="ko-KR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/</a:t>
              </a:r>
              <a:r>
                <a:rPr lang="ko-KR" altLang="en-US" sz="2000" b="1" spc="-45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접근제어</a:t>
              </a:r>
              <a:r>
                <a:rPr lang="ko-KR" altLang="en-US" sz="2000" b="1" spc="-4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솔루션 도입 제안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8504" y="5933118"/>
              <a:ext cx="44629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/>
              <a:r>
                <a:rPr lang="en-US" altLang="ko-KR" sz="1600" spc="-120" dirty="0" err="1">
                  <a:solidFill>
                    <a:prstClr val="white">
                      <a:lumMod val="75000"/>
                    </a:prstClr>
                  </a:solidFill>
                </a:rPr>
                <a:t>KT</a:t>
              </a:r>
              <a:r>
                <a:rPr lang="en-US" altLang="ko-KR" sz="1600" spc="-120" dirty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r>
                <a:rPr lang="ko-KR" altLang="en-US" sz="1600" spc="-120" dirty="0" err="1">
                  <a:solidFill>
                    <a:prstClr val="white">
                      <a:lumMod val="75000"/>
                    </a:prstClr>
                  </a:solidFill>
                </a:rPr>
                <a:t>미래융합사업추진실</a:t>
              </a:r>
              <a:r>
                <a:rPr lang="ko-KR" altLang="en-US" sz="1600" spc="-120" dirty="0">
                  <a:solidFill>
                    <a:prstClr val="white">
                      <a:lumMod val="75000"/>
                    </a:prstClr>
                  </a:solidFill>
                </a:rPr>
                <a:t> </a:t>
              </a:r>
              <a:endParaRPr lang="en-US" altLang="ko-KR" sz="1600" spc="-120" dirty="0">
                <a:solidFill>
                  <a:prstClr val="white">
                    <a:lumMod val="75000"/>
                  </a:prstClr>
                </a:solidFill>
              </a:endParaRPr>
            </a:p>
            <a:p>
              <a:pPr lvl="0"/>
              <a:r>
                <a:rPr lang="en-US" altLang="ko-KR" sz="1600" dirty="0">
                  <a:solidFill>
                    <a:prstClr val="white">
                      <a:lumMod val="75000"/>
                    </a:prstClr>
                  </a:solidFill>
                </a:rPr>
                <a:t>| 2017.08.17 </a:t>
              </a:r>
              <a:endPara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7" name="제목 1"/>
            <p:cNvSpPr txBox="1">
              <a:spLocks/>
            </p:cNvSpPr>
            <p:nvPr/>
          </p:nvSpPr>
          <p:spPr>
            <a:xfrm>
              <a:off x="506051" y="3489075"/>
              <a:ext cx="491785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ctr" defTabSz="914229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Wiz Stick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을 활용한 인증</a:t>
              </a:r>
              <a:r>
                <a:rPr lang="en-US" altLang="ko-KR" sz="1600" b="1" spc="-10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  <a:r>
                <a:rPr lang="ko-KR" altLang="en-US" sz="1600" b="1" spc="-100" dirty="0" err="1">
                  <a:solidFill>
                    <a:schemeClr val="bg1">
                      <a:lumMod val="65000"/>
                    </a:schemeClr>
                  </a:solidFill>
                </a:rPr>
                <a:t>접근제어</a:t>
              </a:r>
              <a:r>
                <a:rPr lang="ko-KR" altLang="en-US" sz="1600" b="1" spc="-100" dirty="0">
                  <a:solidFill>
                    <a:schemeClr val="bg1">
                      <a:lumMod val="65000"/>
                    </a:schemeClr>
                  </a:solidFill>
                </a:rPr>
                <a:t> 방안</a:t>
              </a:r>
              <a:endParaRPr lang="ko-KR" altLang="en-US" sz="1600" b="1" spc="-8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566072"/>
            <a:ext cx="3940403" cy="48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2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8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8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8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xit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xit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3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9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xit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5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1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8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xit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3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8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xit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5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1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xit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3"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xit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9" dur="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5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1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3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9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xit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1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xit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7" dur="8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2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2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2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8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3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2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2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2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2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910045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 설치</a:t>
            </a: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9981" y="1872821"/>
            <a:ext cx="7137355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토큰 드라이버 다운로드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http://cdn.ktwizstick.com/KT_WizStick_Agent_Driver.zip </a:t>
            </a:r>
          </a:p>
          <a:p>
            <a:pPr algn="just"/>
            <a:r>
              <a:rPr lang="en-US" altLang="ko-KR" sz="1375" dirty="0">
                <a:solidFill>
                  <a:srgbClr val="FF0000"/>
                </a:solidFill>
              </a:rPr>
              <a:t>    1. </a:t>
            </a:r>
            <a:r>
              <a:rPr lang="ko-KR" altLang="en-US" sz="1375" dirty="0">
                <a:solidFill>
                  <a:srgbClr val="FF0000"/>
                </a:solidFill>
              </a:rPr>
              <a:t>드라이버 설치</a:t>
            </a:r>
            <a:endParaRPr lang="en-US" altLang="ko-KR" sz="1375" dirty="0">
              <a:solidFill>
                <a:srgbClr val="FF0000"/>
              </a:solidFill>
            </a:endParaRPr>
          </a:p>
          <a:p>
            <a:pPr algn="just"/>
            <a:r>
              <a:rPr lang="en-US" altLang="ko-KR" sz="1375" dirty="0">
                <a:solidFill>
                  <a:srgbClr val="FF0000"/>
                </a:solidFill>
              </a:rPr>
              <a:t>    2. Agent</a:t>
            </a:r>
            <a:r>
              <a:rPr lang="ko-KR" altLang="en-US" sz="1375" dirty="0">
                <a:solidFill>
                  <a:srgbClr val="FF0000"/>
                </a:solidFill>
              </a:rPr>
              <a:t> 설치</a:t>
            </a:r>
            <a:endParaRPr lang="en-US" altLang="ko-KR" sz="1375" dirty="0">
              <a:solidFill>
                <a:srgbClr val="FF0000"/>
              </a:solidFill>
            </a:endParaRPr>
          </a:p>
          <a:p>
            <a:pPr algn="just"/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Iam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솔루션 홈페이지에서 다운로드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6D3814-EDEB-4A5A-96FC-894304CF2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70" t="16401" r="38297" b="35785"/>
          <a:stretch/>
        </p:blipFill>
        <p:spPr>
          <a:xfrm>
            <a:off x="1424607" y="3446329"/>
            <a:ext cx="1921545" cy="221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910045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 설치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980" y="1839107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5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다운로드 받은 보안토큰 구동프로그램 설치파일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(KT_Wiz_Stick_driver_setup.exe)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실행합니다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1839107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2970" indent="-312970" algn="just">
              <a:buFont typeface="+mj-ea"/>
              <a:buAutoNum type="circleNumDbPlain" startAt="6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 시작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21" y="2639232"/>
            <a:ext cx="3301102" cy="247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262441"/>
            <a:ext cx="3301102" cy="193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53000" y="4337922"/>
            <a:ext cx="39479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7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Microsoft Visual C++ 2015 </a:t>
            </a: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재배포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패키지 설치 여부를 물으면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설치합니다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이미 설치가 되어 있는 경우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취소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4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910045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 설치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1073" y="2199591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9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드라이버의 통신포트에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“KT Wiz Stick Token”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 등록되었는지 확인합니다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529" y="5728672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드라이버가 설치되어 있는 경우 드라이버 자동 설치 과정은 생략됩니다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5"/>
          <a:stretch/>
        </p:blipFill>
        <p:spPr bwMode="auto">
          <a:xfrm>
            <a:off x="5613294" y="2875124"/>
            <a:ext cx="2962794" cy="51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980" y="2199590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8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설치가 완료되면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열려있는 창을 닫습니다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01" y="2875123"/>
            <a:ext cx="3301102" cy="193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960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6164" y="1684716"/>
            <a:ext cx="8074785" cy="628860"/>
          </a:xfrm>
          <a:prstGeom prst="roundRect">
            <a:avLst>
              <a:gd name="adj" fmla="val 430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3" name="TextBox 12"/>
          <p:cNvSpPr txBox="1"/>
          <p:nvPr/>
        </p:nvSpPr>
        <p:spPr>
          <a:xfrm>
            <a:off x="826164" y="1725553"/>
            <a:ext cx="8074785" cy="44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환경의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보안토큰 구동 프로그램을 설치하면 장치 드라이버가 자동으로 설치되지 않는 경우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다음 절차에 따라 수동으로 드라이버를 설치하셔야 합니다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980" y="2313576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 설치 후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장치관리자에서 드라이버가 설치되지 않은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‘Wiz Stick Token v2.4’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목록을 확인합니다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3000" y="2313576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89" indent="-323889" algn="just">
              <a:buFont typeface="+mj-ea"/>
              <a:buAutoNum type="circleNumDbPlain" startAt="2"/>
            </a:pP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우측 마우스 클릭 메뉴에서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소프트웨어 업데이트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클릭한 후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컴퓨터에서 드라이버 소프트웨어 찾아보기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선택합니다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3093932"/>
            <a:ext cx="3301102" cy="240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3093931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270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998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3889" indent="-323889" algn="just">
              <a:buFont typeface="+mj-ea"/>
              <a:buAutoNum type="circleNumDbPlain" startAt="3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컴퓨터의 장치 드라이버 목록에서 직접 선택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선택합니다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2970" indent="-312970" algn="just">
              <a:buFont typeface="+mj-ea"/>
              <a:buAutoNum type="circleNumDbPlain" startAt="4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유형을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(COM &amp; LPT)”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선택한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532336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532336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68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98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805" indent="-334805" algn="just">
              <a:buFont typeface="+mj-ea"/>
              <a:buAutoNum type="circleNumDbPlain" startAt="5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설치할 하드웨어 장치 드라이버 선택 시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디스트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있음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1839107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6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프로그램이 설치된 디렉터리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(C:\Program Files\</a:t>
            </a:r>
            <a:r>
              <a:rPr lang="en-US" altLang="ko-KR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WizStick_Token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“Wiz_Stick_Token.inf”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 선택합니다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252" y="2679613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679613"/>
            <a:ext cx="3301102" cy="196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6529" y="5728671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/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64 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비트 환경인 경우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“Wiz_Stick_Token.inf”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디렉터리 위치는 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“C:\Program Files(x86)\</a:t>
            </a:r>
            <a:r>
              <a:rPr lang="en-US" altLang="ko-KR" sz="1375" spc="-11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WizStick_Token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입니다</a:t>
            </a:r>
            <a:r>
              <a:rPr lang="en-US" altLang="ko-KR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spc="-1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spc="-11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13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4405373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7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수동 설치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9980" y="1839107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7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설치할 하드웨어 장치 드라이버 목록에서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“KT Wiz Stick Token”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확인한 후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[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다음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설치를 진행합니다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248" indent="-320248" algn="just">
              <a:buFont typeface="+mj-ea"/>
              <a:buAutoNum type="circleNumDbPlain" startAt="8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드라이버 설치가 완료되면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닫기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642641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642641"/>
            <a:ext cx="3301102" cy="242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7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7" y="871027"/>
            <a:ext cx="4411592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보안토큰형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제품 사용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18075" y="3594073"/>
            <a:ext cx="4126834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초기화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2853" y="3594073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05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4713556" y="4052686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18075" y="4052686"/>
            <a:ext cx="3961760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지문인식 유의사항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22853" y="4052686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06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4713556" y="4511298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18076" y="3135462"/>
            <a:ext cx="4126832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초기화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22853" y="3135461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04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4713556" y="3594073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18075" y="2208252"/>
            <a:ext cx="4126834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시리얼 번호 조회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22853" y="2208252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02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4713556" y="2666865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18075" y="2666866"/>
            <a:ext cx="3961760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변경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22853" y="2666865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03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4713556" y="3125477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18076" y="1749640"/>
            <a:ext cx="3796689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60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  <a:endParaRPr lang="en-US" altLang="ko-KR" sz="160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22853" y="1749640"/>
            <a:ext cx="825367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ko-KR" sz="16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itchFamily="34" charset="-120"/>
                <a:ea typeface="Microsoft JhengHei UI" pitchFamily="34" charset="-120"/>
              </a:rPr>
              <a:t>01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4713556" y="2208252"/>
            <a:ext cx="420121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24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029997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1EB054-AD38-4914-A810-1FD98DE4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68" y="2658192"/>
            <a:ext cx="3691371" cy="24864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F40F3D-CE36-4225-B884-A0EF04C5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08" y="2682969"/>
            <a:ext cx="4075649" cy="2436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0D00CF-CB2C-4D37-B232-DF1912D54120}"/>
              </a:ext>
            </a:extLst>
          </p:cNvPr>
          <p:cNvSpPr txBox="1"/>
          <p:nvPr/>
        </p:nvSpPr>
        <p:spPr>
          <a:xfrm>
            <a:off x="676529" y="6073551"/>
            <a:ext cx="8239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한국정보인증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http://www.signgate.com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사용 예시</a:t>
            </a:r>
            <a:endParaRPr lang="en-US" altLang="ko-KR" sz="1375" spc="-18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C94FB-9124-49DD-AB3D-567D995EB457}"/>
              </a:ext>
            </a:extLst>
          </p:cNvPr>
          <p:cNvSpPr txBox="1"/>
          <p:nvPr/>
        </p:nvSpPr>
        <p:spPr>
          <a:xfrm>
            <a:off x="4953000" y="1868064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주요기능에 인증서 복사 클릭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모서리가 둥근 직사각형 12">
            <a:extLst>
              <a:ext uri="{FF2B5EF4-FFF2-40B4-BE49-F238E27FC236}">
                <a16:creationId xmlns:a16="http://schemas.microsoft.com/office/drawing/2014/main" id="{384F543E-6001-4986-9E93-46844B90FC3E}"/>
              </a:ext>
            </a:extLst>
          </p:cNvPr>
          <p:cNvSpPr/>
          <p:nvPr/>
        </p:nvSpPr>
        <p:spPr>
          <a:xfrm>
            <a:off x="5745088" y="5355527"/>
            <a:ext cx="3617802" cy="1282270"/>
          </a:xfrm>
          <a:prstGeom prst="roundRect">
            <a:avLst>
              <a:gd name="adj" fmla="val 784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3DAA31-5FF8-4C19-A536-1B99C535910D}"/>
              </a:ext>
            </a:extLst>
          </p:cNvPr>
          <p:cNvSpPr txBox="1"/>
          <p:nvPr/>
        </p:nvSpPr>
        <p:spPr>
          <a:xfrm>
            <a:off x="5758902" y="5407022"/>
            <a:ext cx="3603987" cy="118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복사 사이트</a:t>
            </a:r>
            <a:endParaRPr lang="en-US" altLang="ko-KR" sz="11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한국정보인증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http://www.signgate.com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한국전자인증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http://www.crosscert.com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금융결제원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https://www.yessign.or.kr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코스콤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http://www.signkorea.com</a:t>
            </a:r>
          </a:p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한국무역정보통신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http://www.tradesign. 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008D2B-13B9-4767-A75D-518F284C3C86}"/>
              </a:ext>
            </a:extLst>
          </p:cNvPr>
          <p:cNvSpPr txBox="1"/>
          <p:nvPr/>
        </p:nvSpPr>
        <p:spPr>
          <a:xfrm>
            <a:off x="83998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 정보인증 홈페이지 접속 후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인증서관리 클릭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8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029997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980" y="1839108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복사할 인증서를 하드디스크 또는 이동식 디스크에서 선택한 후 하단의 인증서 암화 입력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후 확인 버튼 클릭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인증서를 저장할 미디어를 보안 토큰으로 선택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0A3991-1975-47AB-B5C6-02062574D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87" y="2695928"/>
            <a:ext cx="2581110" cy="2990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16FA49-FB75-452F-BB6C-65D230C96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822" y="2649974"/>
            <a:ext cx="3658304" cy="3033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5F8D9A-9D77-4DB5-84A5-DA485BECADB5}"/>
              </a:ext>
            </a:extLst>
          </p:cNvPr>
          <p:cNvSpPr txBox="1"/>
          <p:nvPr/>
        </p:nvSpPr>
        <p:spPr>
          <a:xfrm>
            <a:off x="676529" y="6073551"/>
            <a:ext cx="8239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한국정보인증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http://www.signgate.com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사용 예시</a:t>
            </a:r>
            <a:endParaRPr lang="en-US" altLang="ko-KR" sz="1375" spc="-18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91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694131"/>
              </p:ext>
            </p:extLst>
          </p:nvPr>
        </p:nvGraphicFramePr>
        <p:xfrm>
          <a:off x="4664968" y="2996952"/>
          <a:ext cx="4464745" cy="331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Wiz Stick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활용한 인증</a:t>
                      </a:r>
                      <a:r>
                        <a:rPr lang="en-US" altLang="ko-KR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1" kern="1200" spc="-14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접근제어</a:t>
                      </a:r>
                      <a:r>
                        <a:rPr lang="ko-KR" altLang="en-US" sz="1800" b="1" kern="1200" spc="-14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기능명세</a:t>
                      </a:r>
                      <a:endParaRPr lang="ko-KR" altLang="en-US" sz="18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네트워크 운영자용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24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2400" b="1" kern="1200" spc="-6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관리자용 에이전트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65"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2400" b="1" kern="1200" spc="-6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2400" b="1" kern="1200" spc="-6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SSH</a:t>
                      </a:r>
                      <a:r>
                        <a:rPr lang="en-US" altLang="ko-KR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spc="-6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게이트웨이</a:t>
                      </a:r>
                      <a:r>
                        <a:rPr lang="ko-KR" altLang="en-US" sz="1800" b="1" kern="1200" spc="-6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서버 설명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632520" y="548680"/>
            <a:ext cx="5201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830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029997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980" y="1839106"/>
            <a:ext cx="3947949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저장매체를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으로 선택한 후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구동프로그램을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KT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WizStick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Token 1.0.0.0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으로 선택한 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1839108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5. </a:t>
            </a:r>
            <a:r>
              <a:rPr lang="ko-KR" altLang="en-US" sz="1375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비밀번호 숫자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자리를 입력 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비밀번호는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“00000000”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350FE3-B572-47D5-93E1-3A178819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2683518"/>
            <a:ext cx="3742425" cy="31937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3EB0E00-FB7A-432D-BEA9-E36FCE44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19" y="3212976"/>
            <a:ext cx="3742425" cy="1764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889902-519A-4FB2-A921-42969F4FC410}"/>
              </a:ext>
            </a:extLst>
          </p:cNvPr>
          <p:cNvSpPr txBox="1"/>
          <p:nvPr/>
        </p:nvSpPr>
        <p:spPr>
          <a:xfrm>
            <a:off x="676529" y="6073551"/>
            <a:ext cx="8239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한국정보인증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http://www.signgate.com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사용 예시</a:t>
            </a:r>
            <a:endParaRPr lang="en-US" altLang="ko-KR" sz="1375" spc="-18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692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029997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복사 절차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003" y="1839107"/>
            <a:ext cx="39479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지문인증 창이 실행되면 지문 센서에 사용자 지문을 인식시킵니다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지문인증이 성공하면 인증서 복사가 완료됩니다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20248" indent="-320248" algn="just">
              <a:buFont typeface="+mj-ea"/>
              <a:buAutoNum type="circleNumDbPlain" startAt="10"/>
            </a:pP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59" y="2672781"/>
            <a:ext cx="2883337" cy="253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C47657-1925-4921-9D76-1630606D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702" y="2808838"/>
            <a:ext cx="3457761" cy="2137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7C3211-A5F5-4AEF-8356-B09AB94B7BB1}"/>
              </a:ext>
            </a:extLst>
          </p:cNvPr>
          <p:cNvSpPr txBox="1"/>
          <p:nvPr/>
        </p:nvSpPr>
        <p:spPr>
          <a:xfrm>
            <a:off x="676529" y="6073551"/>
            <a:ext cx="8239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한국정보인증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http://www.signgate.com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75" spc="-18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사용 예시</a:t>
            </a:r>
            <a:endParaRPr lang="en-US" altLang="ko-KR" sz="1375" spc="-18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09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3132589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 시리얼 번호 조회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980" y="1769496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시리얼 번호 조회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4411" y="1769495"/>
            <a:ext cx="3947949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시리얼 번호가 출력됩니다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</a:t>
            </a:r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06331" y="3654705"/>
            <a:ext cx="7826028" cy="1721651"/>
          </a:xfrm>
          <a:prstGeom prst="roundRect">
            <a:avLst>
              <a:gd name="adj" fmla="val 462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3" name="TextBox 12"/>
          <p:cNvSpPr txBox="1"/>
          <p:nvPr/>
        </p:nvSpPr>
        <p:spPr>
          <a:xfrm>
            <a:off x="3868467" y="3782438"/>
            <a:ext cx="4898450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장치와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 연결이 원활하지 않은 경우 아래와 같은 메시지가 출력될 수 있습니다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[OK]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클릭한 후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프로그램의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시리얼번호 조회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다시 클릭하시거나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Wiz Stick 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장치를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다시 연결하신 후 재시도하십시오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529" y="5728671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Wiz Stick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시리얼 번호는 장애 및 오류사항에 대한 고객센터 문의 시 사용됩니다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404497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815" y="2404497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3793772"/>
            <a:ext cx="2475827" cy="142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37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5214889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변경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980" y="1618103"/>
            <a:ext cx="39479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이전 비밀번호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 비밀번호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신규 비밀번호 확인을 입력한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37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9980" y="3711876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변경이 완료되면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4300294"/>
            <a:ext cx="2475827" cy="120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283147" y="1665205"/>
            <a:ext cx="3617802" cy="3885833"/>
          </a:xfrm>
          <a:prstGeom prst="roundRect">
            <a:avLst>
              <a:gd name="adj" fmla="val 462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13" name="TextBox 12"/>
          <p:cNvSpPr txBox="1"/>
          <p:nvPr/>
        </p:nvSpPr>
        <p:spPr>
          <a:xfrm>
            <a:off x="5296961" y="1646828"/>
            <a:ext cx="3603987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이전 비밀번호를 잘 못 입력한 경우 아래와 같이 누적된 실패 횟수와 함께 에러메시지가 </a:t>
            </a:r>
            <a:r>
              <a:rPr lang="ko-KR" altLang="en-US" sz="11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추력됩니다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97" y="2387660"/>
            <a:ext cx="3301102" cy="131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96961" y="3702083"/>
            <a:ext cx="3603987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794" indent="-203794">
              <a:buFont typeface="맑은 고딕" pitchFamily="50" charset="-127"/>
              <a:buChar char="-"/>
            </a:pP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잘못된 이전 비밀번호로 연속하여  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  이상 비밀번호 변경을 시도한 경우 비밀번호 변경 기능이 </a:t>
            </a:r>
            <a:r>
              <a:rPr lang="ko-KR" altLang="en-US" sz="11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잠금됩니다</a:t>
            </a:r>
            <a:r>
              <a:rPr lang="en-US" altLang="ko-KR" sz="11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97" y="4383069"/>
            <a:ext cx="3301102" cy="1048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76529" y="5728671"/>
            <a:ext cx="8239856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 기능이 </a:t>
            </a:r>
            <a:r>
              <a:rPr lang="ko-KR" altLang="en-US" sz="1375" spc="-46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잠금되면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비밀번호를 초기화하여야 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621636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16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8" y="871027"/>
            <a:ext cx="5508239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지문보안토큰 비밀번호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(PIN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번호</a:t>
            </a:r>
            <a:r>
              <a:rPr lang="en-US" altLang="ko-KR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초기화</a:t>
            </a: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998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980" y="3465973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안내메시지가 출력되면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4128395"/>
            <a:ext cx="2475827" cy="127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5300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3"/>
            </a:pP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지문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LED(   )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초록색 불이 점등되면 사용자 지문을 인식합니다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pic>
        <p:nvPicPr>
          <p:cNvPr id="21" name="그림 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34" y="1749497"/>
            <a:ext cx="123791" cy="17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4128393"/>
            <a:ext cx="2475827" cy="1150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953000" y="346597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4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 완료 메시지가 출력되면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528" y="5728671"/>
            <a:ext cx="85683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초기화 시 사용자 지문 인식이 늦으면 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 입력 시간이 초과되었습니다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같은 에러메시지가 출력됩니다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89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7" y="871027"/>
            <a:ext cx="2634054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공인인증서 초기화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998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보안토큰 구동 프로그램을 실행한 후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초기화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980" y="3465973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054" indent="-302054" algn="just">
              <a:buFont typeface="+mj-ea"/>
              <a:buAutoNum type="circleNumDbPlain" startAt="2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안내메시지가 출력되면 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53000" y="161810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3"/>
            </a:pP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wiz stick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장치의 지문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LED(   )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초록색 불이 점등되면 사용자 지문을 인식합니다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pic>
        <p:nvPicPr>
          <p:cNvPr id="19" name="그림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34" y="1749497"/>
            <a:ext cx="123791" cy="17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953000" y="3465974"/>
            <a:ext cx="39479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7527" indent="-327527" algn="just">
              <a:buFont typeface="+mj-ea"/>
              <a:buAutoNum type="circleNumDbPlain" startAt="4"/>
            </a:pP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초기화 완료 메시지가 출력되면 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[OK] </a:t>
            </a:r>
            <a:r>
              <a:rPr lang="ko-KR" altLang="en-US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버튼을 클릭하여 창을 닫습니다</a:t>
            </a:r>
            <a:r>
              <a:rPr lang="en-US" altLang="ko-KR" sz="1375" spc="-2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84" y="4128395"/>
            <a:ext cx="2475827" cy="127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2297140"/>
            <a:ext cx="3301102" cy="106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6528" y="5728672"/>
            <a:ext cx="85683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7435" indent="-207435" algn="just"/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인증서 초기화 시 사용자 지문 인식이 늦으면 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 입력 시간이 초과되었습니다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와 같은 에러메시지가</a:t>
            </a:r>
            <a:b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출력됩니다</a:t>
            </a:r>
            <a:r>
              <a:rPr lang="en-US" altLang="ko-KR" sz="1375" spc="-46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20" y="4128394"/>
            <a:ext cx="2475827" cy="107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269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6017" y="871027"/>
            <a:ext cx="2634054" cy="445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92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지문인식 유의사항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6276" y="1613192"/>
            <a:ext cx="8090220" cy="1099395"/>
          </a:xfrm>
          <a:prstGeom prst="roundRect">
            <a:avLst>
              <a:gd name="adj" fmla="val 7848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356"/>
          </a:p>
        </p:txBody>
      </p:sp>
      <p:sp>
        <p:nvSpPr>
          <p:cNvPr id="7" name="TextBox 6"/>
          <p:cNvSpPr txBox="1"/>
          <p:nvPr/>
        </p:nvSpPr>
        <p:spPr>
          <a:xfrm>
            <a:off x="839980" y="1642306"/>
            <a:ext cx="80764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032" indent="-393032" algn="just">
              <a:buFont typeface="Wingdings" pitchFamily="2" charset="2"/>
              <a:buChar char="ü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손가락을 센서에 완전히 밀착하여 사용할 수록 인식이 잘 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93032" indent="-393032" algn="just">
              <a:buFont typeface="Wingdings" pitchFamily="2" charset="2"/>
              <a:buChar char="ü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손가락으로 지문센서를 지그시 눌러주는 느낌으로 일정 시간 동안 접촉하고 있어야 인식이 잘 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93032" indent="-393032" algn="just">
              <a:buFont typeface="Wingdings" pitchFamily="2" charset="2"/>
              <a:buChar char="ü"/>
            </a:pPr>
            <a:r>
              <a:rPr lang="ko-KR" altLang="en-US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손가락에 땀이나 이물질이 묻지 않도록 하여야 인식이 잘 됩니다</a:t>
            </a:r>
            <a:r>
              <a:rPr lang="en-US" altLang="ko-KR" sz="1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7663" y="3195071"/>
            <a:ext cx="2090327" cy="15677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9716" y="3195071"/>
            <a:ext cx="2090327" cy="1567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768" y="3195072"/>
            <a:ext cx="2090329" cy="1567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0786" y="5024109"/>
            <a:ext cx="27482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 끝을 세워 지문인식을 사용하지 마십시오</a:t>
            </a:r>
            <a:r>
              <a:rPr lang="en-US" altLang="ko-KR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4068" y="5024110"/>
            <a:ext cx="27482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 옆으로 지문인식을</a:t>
            </a:r>
            <a:endParaRPr lang="en-US" altLang="ko-KR" sz="13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사용하지 마십시오</a:t>
            </a:r>
            <a:r>
              <a:rPr lang="en-US" altLang="ko-KR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8713" y="5024110"/>
            <a:ext cx="274822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손가락에 땀이나 이물질이</a:t>
            </a:r>
            <a:endParaRPr lang="en-US" altLang="ko-KR" sz="137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ko-KR" altLang="en-US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묻지 않았는지 확인하세요</a:t>
            </a:r>
            <a:r>
              <a:rPr lang="en-US" altLang="ko-KR" sz="137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47" y="2849851"/>
            <a:ext cx="420785" cy="3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15" y="2849851"/>
            <a:ext cx="420785" cy="3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562" y="2849851"/>
            <a:ext cx="420785" cy="37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524" y="3418008"/>
            <a:ext cx="661089" cy="59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583" y="1025890"/>
            <a:ext cx="2311400" cy="329578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F65F37-F655-4404-B65A-4AEC775EBB2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124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공유폴더\표지 엔딩\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125" y="3152774"/>
            <a:ext cx="2428876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공유폴더\표지 엔딩\0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00700" y="3009900"/>
            <a:ext cx="1047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공유폴더\표지 엔딩\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3650" y="3009900"/>
            <a:ext cx="10001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mage result for 나야나 랜섬웨어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6" y="1951636"/>
            <a:ext cx="5950830" cy="43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ko-KR" altLang="en-US" dirty="0"/>
              <a:t>기존 지식 기반 인증의 대표적 악용 사례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1.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en-US" altLang="ko-KR" sz="1800" b="1" spc="-60" dirty="0">
                <a:solidFill>
                  <a:schemeClr val="accent6"/>
                </a:solidFill>
                <a:latin typeface="+mn-ea"/>
              </a:rPr>
              <a:t>‘</a:t>
            </a:r>
            <a:r>
              <a:rPr lang="ko-KR" altLang="en-US" sz="1800" b="1" spc="-60" dirty="0" err="1">
                <a:solidFill>
                  <a:schemeClr val="accent6"/>
                </a:solidFill>
                <a:latin typeface="+mn-ea"/>
              </a:rPr>
              <a:t>인터넷나야나</a:t>
            </a:r>
            <a:r>
              <a:rPr lang="en-US" altLang="ko-KR" dirty="0"/>
              <a:t>’ </a:t>
            </a:r>
            <a:r>
              <a:rPr lang="ko-KR" altLang="en-US" dirty="0" err="1"/>
              <a:t>랜섬웨어</a:t>
            </a:r>
            <a:r>
              <a:rPr lang="ko-KR" altLang="en-US" dirty="0"/>
              <a:t> 감염 사태 </a:t>
            </a:r>
            <a:r>
              <a:rPr lang="en-US" altLang="ko-KR" dirty="0"/>
              <a:t>(2017.06.10)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846" y="6200763"/>
            <a:ext cx="7255482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이미지 출처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미래창조과학부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676636" y="3068960"/>
            <a:ext cx="1620180" cy="762438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39162" r="32155" b="22516"/>
          <a:stretch/>
        </p:blipFill>
        <p:spPr bwMode="auto">
          <a:xfrm>
            <a:off x="5889104" y="1521586"/>
            <a:ext cx="3666712" cy="24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t="57381" r="32155" b="34204"/>
          <a:stretch/>
        </p:blipFill>
        <p:spPr bwMode="auto">
          <a:xfrm>
            <a:off x="4196916" y="1951635"/>
            <a:ext cx="5227092" cy="762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4340932" y="2177486"/>
            <a:ext cx="246953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31377" y="2651939"/>
            <a:ext cx="273399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각형 11"/>
          <p:cNvSpPr/>
          <p:nvPr/>
        </p:nvSpPr>
        <p:spPr>
          <a:xfrm rot="3787611">
            <a:off x="1168944" y="2216354"/>
            <a:ext cx="1706407" cy="475056"/>
          </a:xfrm>
          <a:prstGeom prst="homePlate">
            <a:avLst>
              <a:gd name="adj" fmla="val 38844"/>
            </a:avLst>
          </a:prstGeom>
          <a:gradFill flip="none" rotWithShape="1">
            <a:gsLst>
              <a:gs pos="0">
                <a:schemeClr val="accent1"/>
              </a:gs>
              <a:gs pos="60000">
                <a:schemeClr val="accent1"/>
              </a:gs>
              <a:gs pos="100000">
                <a:schemeClr val="bg1"/>
              </a:gs>
            </a:gsLst>
            <a:lin ang="108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3796944">
            <a:off x="1344275" y="2310612"/>
            <a:ext cx="1355115" cy="24128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  <a:sym typeface="Wingdings"/>
              </a:rPr>
              <a:t>The Root Cause !!!</a:t>
            </a:r>
          </a:p>
        </p:txBody>
      </p:sp>
      <p:sp>
        <p:nvSpPr>
          <p:cNvPr id="13" name="포인트가 16개인 별 12"/>
          <p:cNvSpPr/>
          <p:nvPr/>
        </p:nvSpPr>
        <p:spPr>
          <a:xfrm>
            <a:off x="5461918" y="2865899"/>
            <a:ext cx="3343510" cy="1927688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38270" y="3292789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패스워드와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같은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지식 기반 인증 기술은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본인인증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적합성이나 위협 대응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보안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기술 측면에서 매우 취약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sym typeface="Wingdings"/>
              </a:rPr>
              <a:t>!!!</a:t>
            </a:r>
          </a:p>
        </p:txBody>
      </p:sp>
      <p:sp>
        <p:nvSpPr>
          <p:cNvPr id="48" name="포인트가 16개인 별 47"/>
          <p:cNvSpPr/>
          <p:nvPr/>
        </p:nvSpPr>
        <p:spPr>
          <a:xfrm>
            <a:off x="6140552" y="4360048"/>
            <a:ext cx="3343510" cy="1927688"/>
          </a:xfrm>
          <a:prstGeom prst="star16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07264" y="4785284"/>
            <a:ext cx="1998164" cy="107721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사용자의 소지품에 기반한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  <a:sym typeface="Wingdings"/>
              </a:rPr>
              <a:t>소지기반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/>
              </a:rPr>
              <a:t> 인증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사용자의 생리학적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  <a:sym typeface="Wingdings"/>
              </a:rPr>
              <a:t>행동학적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 특성에 기반한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sym typeface="Wingdings"/>
              </a:rPr>
              <a:t>생체 기반 인증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/>
              </a:rPr>
              <a:t>권고</a:t>
            </a:r>
            <a:endParaRPr lang="en-US" altLang="ko-KR" sz="1400" b="1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7415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9" y="3120064"/>
            <a:ext cx="2845850" cy="196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28" y="2685712"/>
            <a:ext cx="1987224" cy="28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 err="1"/>
              <a:t>GiGA</a:t>
            </a:r>
            <a:r>
              <a:rPr lang="en-US" altLang="ko-KR" dirty="0"/>
              <a:t> secure </a:t>
            </a:r>
            <a:r>
              <a:rPr lang="en-US" altLang="ko-KR" dirty="0" err="1"/>
              <a:t>wizstick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2.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>
              <a:buClr>
                <a:schemeClr val="accent6"/>
              </a:buClr>
              <a:buSzPct val="100000"/>
            </a:pPr>
            <a:r>
              <a:rPr lang="en-US" altLang="ko-KR" sz="1800" b="1" spc="-100" dirty="0">
                <a:solidFill>
                  <a:srgbClr val="8C8C8C"/>
                </a:solidFill>
              </a:rPr>
              <a:t>Wiz Stick</a:t>
            </a:r>
            <a:r>
              <a:rPr lang="ko-KR" altLang="en-US" sz="1800" b="1" spc="-100" dirty="0">
                <a:solidFill>
                  <a:srgbClr val="8C8C8C"/>
                </a:solidFill>
              </a:rPr>
              <a:t>은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세계최초</a:t>
            </a:r>
            <a:r>
              <a:rPr lang="ko-KR" altLang="en-US" sz="1800" b="1" spc="-100" dirty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개인휴대형</a:t>
            </a:r>
            <a:r>
              <a:rPr lang="ko-KR" altLang="en-US" sz="1800" b="1" spc="-100" dirty="0">
                <a:solidFill>
                  <a:srgbClr val="FF0000"/>
                </a:solidFill>
              </a:rPr>
              <a:t> </a:t>
            </a:r>
            <a:r>
              <a:rPr lang="ko-KR" altLang="en-US" sz="1800" b="1" spc="-100" dirty="0" err="1">
                <a:solidFill>
                  <a:srgbClr val="FF0000"/>
                </a:solidFill>
              </a:rPr>
              <a:t>보안플랫폼</a:t>
            </a:r>
            <a:r>
              <a:rPr lang="ko-KR" altLang="en-US" sz="1800" b="1" spc="-100" dirty="0" err="1">
                <a:solidFill>
                  <a:srgbClr val="8C8C8C"/>
                </a:solidFill>
              </a:rPr>
              <a:t>으로</a:t>
            </a:r>
            <a:r>
              <a:rPr lang="en-US" altLang="ko-KR" sz="1800" b="1" spc="-100" dirty="0">
                <a:solidFill>
                  <a:srgbClr val="8C8C8C"/>
                </a:solidFill>
              </a:rPr>
              <a:t>, </a:t>
            </a:r>
            <a:r>
              <a:rPr lang="ko-KR" altLang="en-US" sz="1800" b="1" spc="-100" dirty="0">
                <a:solidFill>
                  <a:srgbClr val="8C8C8C"/>
                </a:solidFill>
              </a:rPr>
              <a:t>사용자에게 안전한 인터넷 접속과 편리하고 안전한 인증을 제공합니다</a:t>
            </a:r>
            <a:r>
              <a:rPr lang="en-US" altLang="ko-KR" sz="1800" b="1" spc="-100" dirty="0">
                <a:solidFill>
                  <a:srgbClr val="8C8C8C"/>
                </a:solidFill>
              </a:rPr>
              <a:t>. </a:t>
            </a:r>
            <a:r>
              <a:rPr lang="ko-KR" altLang="en-US" sz="1800" b="1" spc="-100" dirty="0">
                <a:solidFill>
                  <a:srgbClr val="8C8C8C"/>
                </a:solidFill>
              </a:rPr>
              <a:t>특히 </a:t>
            </a:r>
            <a:r>
              <a:rPr lang="ko-KR" altLang="en-US" sz="1800" b="1" spc="-100" dirty="0" err="1">
                <a:solidFill>
                  <a:srgbClr val="8C8C8C"/>
                </a:solidFill>
              </a:rPr>
              <a:t>공인인증서</a:t>
            </a:r>
            <a:r>
              <a:rPr lang="ko-KR" altLang="en-US" sz="1800" b="1" spc="-100" dirty="0">
                <a:solidFill>
                  <a:srgbClr val="8C8C8C"/>
                </a:solidFill>
              </a:rPr>
              <a:t> 유출을 방지할 수 </a:t>
            </a:r>
            <a:r>
              <a:rPr lang="ko-KR" altLang="en-US" spc="-100" dirty="0">
                <a:solidFill>
                  <a:srgbClr val="8C8C8C"/>
                </a:solidFill>
              </a:rPr>
              <a:t>있는</a:t>
            </a:r>
            <a:r>
              <a:rPr lang="en-US" altLang="ko-KR" spc="-100" dirty="0">
                <a:solidFill>
                  <a:srgbClr val="8C8C8C"/>
                </a:solidFill>
              </a:rPr>
              <a:t>,</a:t>
            </a:r>
            <a:r>
              <a:rPr lang="ko-KR" altLang="en-US" spc="-100" dirty="0">
                <a:solidFill>
                  <a:srgbClr val="8C8C8C"/>
                </a:solidFill>
              </a:rPr>
              <a:t> </a:t>
            </a:r>
            <a:r>
              <a:rPr lang="ko-KR" altLang="en-US" spc="-100" dirty="0" err="1">
                <a:solidFill>
                  <a:srgbClr val="8C8C8C"/>
                </a:solidFill>
              </a:rPr>
              <a:t>보안성이</a:t>
            </a:r>
            <a:r>
              <a:rPr lang="ko-KR" altLang="en-US" spc="-100" dirty="0">
                <a:solidFill>
                  <a:srgbClr val="8C8C8C"/>
                </a:solidFill>
              </a:rPr>
              <a:t> 강화된 </a:t>
            </a:r>
            <a:r>
              <a:rPr lang="ko-KR" altLang="en-US" spc="-100" dirty="0" err="1">
                <a:solidFill>
                  <a:srgbClr val="8C8C8C"/>
                </a:solidFill>
              </a:rPr>
              <a:t>생체인증을</a:t>
            </a:r>
            <a:r>
              <a:rPr lang="ko-KR" altLang="en-US" spc="-100" dirty="0">
                <a:solidFill>
                  <a:srgbClr val="8C8C8C"/>
                </a:solidFill>
              </a:rPr>
              <a:t> 통한 </a:t>
            </a:r>
            <a:r>
              <a:rPr lang="ko-KR" altLang="en-US" spc="-100" dirty="0">
                <a:solidFill>
                  <a:srgbClr val="FF0000"/>
                </a:solidFill>
              </a:rPr>
              <a:t>휴대용 인증서 </a:t>
            </a:r>
            <a:r>
              <a:rPr lang="ko-KR" altLang="en-US" spc="-100" dirty="0" err="1">
                <a:solidFill>
                  <a:srgbClr val="FF0000"/>
                </a:solidFill>
              </a:rPr>
              <a:t>저장장치</a:t>
            </a:r>
            <a:r>
              <a:rPr lang="en-US" altLang="ko-KR" spc="-100" dirty="0">
                <a:solidFill>
                  <a:srgbClr val="FF0000"/>
                </a:solidFill>
              </a:rPr>
              <a:t>(</a:t>
            </a:r>
            <a:r>
              <a:rPr lang="ko-KR" altLang="en-US" spc="-100" dirty="0" err="1">
                <a:solidFill>
                  <a:srgbClr val="FF0000"/>
                </a:solidFill>
              </a:rPr>
              <a:t>지문보안토큰</a:t>
            </a:r>
            <a:r>
              <a:rPr lang="en-US" altLang="ko-KR" spc="-100" dirty="0">
                <a:solidFill>
                  <a:srgbClr val="FF0000"/>
                </a:solidFill>
              </a:rPr>
              <a:t>)</a:t>
            </a:r>
            <a:r>
              <a:rPr lang="ko-KR" altLang="en-US" spc="-100" dirty="0">
                <a:solidFill>
                  <a:srgbClr val="8C8C8C"/>
                </a:solidFill>
              </a:rPr>
              <a:t>로 활용할 수 있습니다</a:t>
            </a:r>
            <a:r>
              <a:rPr lang="en-US" altLang="ko-KR" spc="-100" dirty="0">
                <a:solidFill>
                  <a:srgbClr val="8C8C8C"/>
                </a:solidFill>
              </a:rPr>
              <a:t>.</a:t>
            </a:r>
            <a:r>
              <a:rPr lang="en-US" altLang="ko-KR" sz="1800" b="1" spc="-100" dirty="0">
                <a:solidFill>
                  <a:srgbClr val="8C8C8C"/>
                </a:solidFill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6" y="2109740"/>
            <a:ext cx="2386553" cy="417646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 flipH="1">
            <a:off x="2147381" y="380838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피싱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 flipH="1">
            <a:off x="2516437" y="4530085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파밍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1" idx="2"/>
          </p:cNvCxnSpPr>
          <p:nvPr/>
        </p:nvCxnSpPr>
        <p:spPr>
          <a:xfrm flipV="1">
            <a:off x="2687381" y="4078381"/>
            <a:ext cx="141564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0" idx="3"/>
          </p:cNvCxnSpPr>
          <p:nvPr/>
        </p:nvCxnSpPr>
        <p:spPr>
          <a:xfrm rot="16200000" flipH="1">
            <a:off x="3324520" y="3200434"/>
            <a:ext cx="41722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2" idx="1"/>
          </p:cNvCxnSpPr>
          <p:nvPr/>
        </p:nvCxnSpPr>
        <p:spPr>
          <a:xfrm rot="5400000" flipH="1" flipV="1">
            <a:off x="3341925" y="3862186"/>
            <a:ext cx="382410" cy="1111549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 flipH="1">
            <a:off x="3173874" y="3756208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191821" y="3752944"/>
            <a:ext cx="5715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6753628" y="3070716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기관</a:t>
            </a:r>
          </a:p>
        </p:txBody>
      </p:sp>
      <p:sp>
        <p:nvSpPr>
          <p:cNvPr id="29" name="타원 28"/>
          <p:cNvSpPr/>
          <p:nvPr/>
        </p:nvSpPr>
        <p:spPr>
          <a:xfrm>
            <a:off x="7122684" y="37924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전자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입찰</a:t>
            </a:r>
          </a:p>
        </p:txBody>
      </p:sp>
      <p:sp>
        <p:nvSpPr>
          <p:cNvPr id="30" name="타원 29"/>
          <p:cNvSpPr/>
          <p:nvPr/>
        </p:nvSpPr>
        <p:spPr>
          <a:xfrm>
            <a:off x="6753628" y="451412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</a:t>
            </a:r>
            <a:endParaRPr lang="en-US" altLang="ko-KR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인증</a:t>
            </a:r>
          </a:p>
        </p:txBody>
      </p:sp>
      <p:cxnSp>
        <p:nvCxnSpPr>
          <p:cNvPr id="31" name="직선 화살표 연결선 30"/>
          <p:cNvCxnSpPr>
            <a:stCxn id="29" idx="2"/>
          </p:cNvCxnSpPr>
          <p:nvPr/>
        </p:nvCxnSpPr>
        <p:spPr>
          <a:xfrm flipH="1" flipV="1">
            <a:off x="5707044" y="4062418"/>
            <a:ext cx="1415640" cy="1"/>
          </a:xfrm>
          <a:prstGeom prst="straightConnector1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28" idx="3"/>
          </p:cNvCxnSpPr>
          <p:nvPr/>
        </p:nvCxnSpPr>
        <p:spPr>
          <a:xfrm rot="5400000">
            <a:off x="6068325" y="3184471"/>
            <a:ext cx="41722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30" idx="1"/>
          </p:cNvCxnSpPr>
          <p:nvPr/>
        </p:nvCxnSpPr>
        <p:spPr>
          <a:xfrm rot="16200000" flipV="1">
            <a:off x="6085730" y="3846223"/>
            <a:ext cx="382410" cy="1111549"/>
          </a:xfrm>
          <a:prstGeom prst="curvedConnector2">
            <a:avLst/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046745" y="3740245"/>
            <a:ext cx="589446" cy="6730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887" y="3740245"/>
            <a:ext cx="557213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 flipH="1">
            <a:off x="2516437" y="308667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050" b="1" spc="-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멀웨어</a:t>
            </a:r>
            <a:endParaRPr lang="ko-KR" altLang="en-US" sz="1050" b="1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54107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FFFF00"/>
                </a:solidFill>
                <a:latin typeface="+mn-ea"/>
                <a:sym typeface="Wingdings"/>
              </a:rPr>
              <a:t>지문보안토큰</a:t>
            </a:r>
            <a:endParaRPr lang="en-US" altLang="ko-KR" sz="1050" b="1" dirty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54107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FFFF00"/>
                </a:solidFill>
                <a:latin typeface="+mn-ea"/>
                <a:sym typeface="Wingdings"/>
              </a:rPr>
              <a:t>인증서관리</a:t>
            </a:r>
            <a:endParaRPr lang="en-US" altLang="ko-KR" sz="1050" b="1" dirty="0">
              <a:solidFill>
                <a:srgbClr val="FFFF00"/>
              </a:solidFill>
              <a:latin typeface="+mn-ea"/>
              <a:sym typeface="Wingding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69630" y="4483152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Firewall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69630" y="4800085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IDS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69630" y="5113693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bg1"/>
                </a:solidFill>
                <a:latin typeface="+mn-ea"/>
                <a:sym typeface="Wingdings"/>
              </a:rPr>
              <a:t>VPN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69630" y="5430626"/>
            <a:ext cx="962664" cy="252028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SecureDNS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93628" y="5556640"/>
            <a:ext cx="172002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보안토큰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 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구현적합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 인증서</a:t>
            </a:r>
            <a:endParaRPr lang="en-US" altLang="ko-KR" sz="1050" b="1" dirty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(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한국인터넷진흥원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, 2017.2)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137471" y="5113693"/>
            <a:ext cx="165750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국제용 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CC </a:t>
            </a:r>
            <a:r>
              <a:rPr lang="ko-KR" altLang="en-US" sz="1050" b="1" dirty="0">
                <a:solidFill>
                  <a:srgbClr val="8C8C8C"/>
                </a:solidFill>
                <a:latin typeface="+mn-ea"/>
                <a:sym typeface="Wingdings"/>
              </a:rPr>
              <a:t>인증서</a:t>
            </a:r>
            <a:endParaRPr lang="en-US" altLang="ko-KR" sz="1050" b="1" dirty="0">
              <a:solidFill>
                <a:srgbClr val="8C8C8C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(IT</a:t>
            </a:r>
            <a:r>
              <a:rPr lang="ko-KR" altLang="en-US" sz="1050" b="1" dirty="0" err="1">
                <a:solidFill>
                  <a:srgbClr val="8C8C8C"/>
                </a:solidFill>
                <a:latin typeface="+mn-ea"/>
                <a:sym typeface="Wingdings"/>
              </a:rPr>
              <a:t>보안인증사무국</a:t>
            </a:r>
            <a:r>
              <a:rPr lang="en-US" altLang="ko-KR" sz="1050" b="1" dirty="0">
                <a:solidFill>
                  <a:srgbClr val="8C8C8C"/>
                </a:solidFill>
                <a:latin typeface="+mn-ea"/>
                <a:sym typeface="Wingdings"/>
              </a:rPr>
              <a:t>, 2017.5)</a:t>
            </a:r>
          </a:p>
        </p:txBody>
      </p:sp>
    </p:spTree>
    <p:extLst>
      <p:ext uri="{BB962C8B-B14F-4D97-AF65-F5344CB8AC3E}">
        <p14:creationId xmlns:p14="http://schemas.microsoft.com/office/powerpoint/2010/main" val="148012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421052" y="2476478"/>
            <a:ext cx="376241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endCxn id="7" idx="1"/>
          </p:cNvCxnSpPr>
          <p:nvPr/>
        </p:nvCxnSpPr>
        <p:spPr>
          <a:xfrm>
            <a:off x="4440395" y="3756963"/>
            <a:ext cx="37709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6064477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298554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290640" y="1095099"/>
            <a:ext cx="8126856" cy="83099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조직위원회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내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네트워크 장비의 원격 운영을 위해 외부로 </a:t>
            </a:r>
            <a:r>
              <a:rPr lang="en-US" altLang="ko-KR" b="1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서비스가 제공되고 있으나</a:t>
            </a:r>
            <a:r>
              <a:rPr lang="en-US" altLang="ko-KR" b="1" spc="-1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원격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접근계정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탈취 시 비인가 접근이 용이하며 보안사고 발생 시 사용자의 접근 및 활동 이력을 추적할 수 있는 </a:t>
            </a:r>
            <a:r>
              <a:rPr lang="ko-KR" altLang="en-US" b="1" spc="-100" dirty="0" err="1">
                <a:solidFill>
                  <a:schemeClr val="bg1">
                    <a:lumMod val="50000"/>
                  </a:schemeClr>
                </a:solidFill>
              </a:rPr>
              <a:t>보안대책이</a:t>
            </a:r>
            <a:r>
              <a:rPr lang="ko-KR" altLang="en-US" b="1" spc="-100" dirty="0">
                <a:solidFill>
                  <a:schemeClr val="bg1">
                    <a:lumMod val="50000"/>
                  </a:schemeClr>
                </a:solidFill>
              </a:rPr>
              <a:t> 필요함   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26720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25" name="직사각형 24"/>
          <p:cNvSpPr/>
          <p:nvPr/>
        </p:nvSpPr>
        <p:spPr>
          <a:xfrm>
            <a:off x="5421052" y="2476479"/>
            <a:ext cx="376241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357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961595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97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74608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4228334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479267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1" y="3430423"/>
            <a:ext cx="1022030" cy="781552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>
            <a:off x="1408210" y="3756963"/>
            <a:ext cx="7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형 설명선 54"/>
          <p:cNvSpPr/>
          <p:nvPr/>
        </p:nvSpPr>
        <p:spPr>
          <a:xfrm>
            <a:off x="1356747" y="2788534"/>
            <a:ext cx="777356" cy="687166"/>
          </a:xfrm>
          <a:prstGeom prst="wedgeEllipseCallout">
            <a:avLst>
              <a:gd name="adj1" fmla="val 1785"/>
              <a:gd name="adj2" fmla="val 927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49714" y="2970534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321017" y="3571590"/>
            <a:ext cx="346249" cy="2769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터미널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59" name="포인트가 16개인 별 58"/>
          <p:cNvSpPr/>
          <p:nvPr/>
        </p:nvSpPr>
        <p:spPr>
          <a:xfrm>
            <a:off x="1745468" y="2027265"/>
            <a:ext cx="2109024" cy="1215950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04577" y="2421452"/>
            <a:ext cx="1998164" cy="43088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 err="1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4" name="포인트가 16개인 별 63"/>
          <p:cNvSpPr/>
          <p:nvPr/>
        </p:nvSpPr>
        <p:spPr>
          <a:xfrm>
            <a:off x="5746223" y="4589194"/>
            <a:ext cx="2534794" cy="1461426"/>
          </a:xfrm>
          <a:prstGeom prst="star16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18217" y="4998397"/>
            <a:ext cx="19981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  <a:endParaRPr lang="en-US" altLang="ko-KR" sz="140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2" name="텍스트 개체 틀 6"/>
          <p:cNvSpPr txBox="1">
            <a:spLocks/>
          </p:cNvSpPr>
          <p:nvPr/>
        </p:nvSpPr>
        <p:spPr>
          <a:xfrm>
            <a:off x="516875" y="1355164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SzPct val="100000"/>
            </a:pPr>
            <a:r>
              <a:rPr lang="en-US" altLang="ko-KR" sz="2000" spc="-100" dirty="0">
                <a:solidFill>
                  <a:schemeClr val="bg1">
                    <a:lumMod val="50000"/>
                  </a:schemeClr>
                </a:solidFill>
              </a:rPr>
              <a:t>AS-IS</a:t>
            </a:r>
            <a:endParaRPr lang="ko-KR" altLang="en-US" sz="2000" spc="-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5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6875" y="2476478"/>
            <a:ext cx="2491909" cy="2849746"/>
          </a:xfrm>
          <a:prstGeom prst="roundRect">
            <a:avLst>
              <a:gd name="adj" fmla="val 9382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4016928" y="3756963"/>
            <a:ext cx="82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1372054" y="3614808"/>
            <a:ext cx="828092" cy="39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5196862" y="2476478"/>
            <a:ext cx="3986607" cy="3192363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>
            <a:stCxn id="14" idx="3"/>
            <a:endCxn id="7" idx="1"/>
          </p:cNvCxnSpPr>
          <p:nvPr/>
        </p:nvCxnSpPr>
        <p:spPr>
          <a:xfrm>
            <a:off x="5574904" y="3756963"/>
            <a:ext cx="2636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225350" y="3133074"/>
            <a:ext cx="1368152" cy="1565096"/>
          </a:xfrm>
          <a:prstGeom prst="roundRect">
            <a:avLst>
              <a:gd name="adj" fmla="val 12089"/>
            </a:avLst>
          </a:prstGeom>
          <a:solidFill>
            <a:schemeClr val="bg1">
              <a:lumMod val="95000"/>
            </a:schemeClr>
          </a:solidFill>
          <a:ln w="19050">
            <a:noFill/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l"/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1341094" y="1095099"/>
            <a:ext cx="8076401" cy="116339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just" latinLnBrk="0">
              <a:buClr>
                <a:schemeClr val="accent6"/>
              </a:buClr>
              <a:buSzPct val="100000"/>
            </a:pP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Wiz Stick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이 제공하는 </a:t>
            </a:r>
            <a:r>
              <a:rPr lang="ko-KR" altLang="en-US" spc="-180" dirty="0" err="1">
                <a:solidFill>
                  <a:srgbClr val="FF0000"/>
                </a:solidFill>
              </a:rPr>
              <a:t>생체인증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지문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과 </a:t>
            </a:r>
            <a:r>
              <a:rPr lang="en-US" altLang="ko-KR" spc="-180" dirty="0" err="1">
                <a:solidFill>
                  <a:srgbClr val="FF0000"/>
                </a:solidFill>
              </a:rPr>
              <a:t>HSM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운영자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공인인증서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저장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을 이용하여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pc="-180" dirty="0" err="1">
                <a:solidFill>
                  <a:schemeClr val="bg1">
                    <a:lumMod val="50000"/>
                  </a:schemeClr>
                </a:solidFill>
              </a:rPr>
              <a:t>대회통신망</a:t>
            </a:r>
            <a:r>
              <a:rPr lang="ko-KR" altLang="en-US" spc="-180" dirty="0">
                <a:solidFill>
                  <a:schemeClr val="bg1">
                    <a:lumMod val="50000"/>
                  </a:schemeClr>
                </a:solidFill>
              </a:rPr>
              <a:t> 내 네트워크 장비에 대한 접근을 안전하고 정확하게 제어할 수 있습니다</a:t>
            </a:r>
            <a:r>
              <a:rPr lang="en-US" altLang="ko-KR" spc="-18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 latinLnBrk="0">
              <a:buClr>
                <a:schemeClr val="accent6"/>
              </a:buClr>
              <a:buSzPct val="100000"/>
            </a:pP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또한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 Gateway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는 네트워크 장비의 </a:t>
            </a:r>
            <a:r>
              <a:rPr lang="en-US" altLang="ko-KR" spc="-100" dirty="0" err="1">
                <a:solidFill>
                  <a:schemeClr val="bg1">
                    <a:lumMod val="50000"/>
                  </a:schemeClr>
                </a:solidFill>
              </a:rPr>
              <a:t>SSH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원격 접속을 중계하여 </a:t>
            </a:r>
            <a:r>
              <a:rPr lang="ko-KR" altLang="en-US" spc="-100" dirty="0">
                <a:solidFill>
                  <a:srgbClr val="FF0000"/>
                </a:solidFill>
              </a:rPr>
              <a:t>모든 운영자의 접속 및 활동 이력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</a:rPr>
              <a:t>을 로그로 저장하고 관리할 수 있습니다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1" spc="-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1362" y="3414925"/>
            <a:ext cx="578834" cy="68407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7987818" y="4106401"/>
            <a:ext cx="1025922" cy="2111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Huawei RADIUS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454156" y="3323552"/>
            <a:ext cx="959491" cy="993997"/>
            <a:chOff x="2769373" y="3940456"/>
            <a:chExt cx="1479755" cy="15329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13" name="직사각형 12"/>
          <p:cNvSpPr/>
          <p:nvPr/>
        </p:nvSpPr>
        <p:spPr>
          <a:xfrm>
            <a:off x="6459427" y="4380039"/>
            <a:ext cx="954220" cy="2423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820" y="3566602"/>
            <a:ext cx="756084" cy="380722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4787956" y="3986546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rgbClr val="FF0000"/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 Gateway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196862" y="2476479"/>
            <a:ext cx="3986607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 err="1">
                <a:solidFill>
                  <a:schemeClr val="bg1"/>
                </a:solidFill>
                <a:latin typeface="+mn-ea"/>
              </a:rPr>
              <a:t>올림픽대회</a:t>
            </a:r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 통신망</a:t>
            </a:r>
          </a:p>
        </p:txBody>
      </p:sp>
      <p:pic>
        <p:nvPicPr>
          <p:cNvPr id="5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211362" y="517577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103" y="3523324"/>
            <a:ext cx="720080" cy="5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14" y="3543129"/>
            <a:ext cx="487086" cy="5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18052" y="4146764"/>
            <a:ext cx="5386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07205" y="4227555"/>
            <a:ext cx="573875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781685" y="3756963"/>
            <a:ext cx="57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형 설명선 45"/>
          <p:cNvSpPr/>
          <p:nvPr/>
        </p:nvSpPr>
        <p:spPr>
          <a:xfrm>
            <a:off x="1255715" y="4278841"/>
            <a:ext cx="674430" cy="596182"/>
          </a:xfrm>
          <a:prstGeom prst="wedgeEllipseCallout">
            <a:avLst>
              <a:gd name="adj1" fmla="val 19125"/>
              <a:gd name="adj2" fmla="val -99895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7900" y="4430642"/>
            <a:ext cx="272278" cy="26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타원형 설명선 46"/>
          <p:cNvSpPr/>
          <p:nvPr/>
        </p:nvSpPr>
        <p:spPr>
          <a:xfrm>
            <a:off x="1230900" y="2823990"/>
            <a:ext cx="674430" cy="596182"/>
          </a:xfrm>
          <a:prstGeom prst="wedgeEllipseCallout">
            <a:avLst>
              <a:gd name="adj1" fmla="val 25637"/>
              <a:gd name="adj2" fmla="val 96029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305" y="3009888"/>
            <a:ext cx="277264" cy="224980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1230900" y="4971716"/>
            <a:ext cx="721352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운영자 지문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05460" y="2598550"/>
            <a:ext cx="112530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1" name="순서도: 자기 디스크 50"/>
          <p:cNvSpPr/>
          <p:nvPr/>
        </p:nvSpPr>
        <p:spPr>
          <a:xfrm>
            <a:off x="5321538" y="4800789"/>
            <a:ext cx="491134" cy="52543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55816" y="5378167"/>
            <a:ext cx="45685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869769" y="4912621"/>
            <a:ext cx="946093" cy="3693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접속 로그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활동 로그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  <a:p>
            <a:pPr marL="87313" indent="-87313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sym typeface="Wingdings"/>
              </a:rPr>
              <a:t>운영자 </a:t>
            </a:r>
            <a:r>
              <a:rPr lang="ko-KR" altLang="en-US" sz="800" dirty="0" err="1">
                <a:solidFill>
                  <a:srgbClr val="FF0000"/>
                </a:solidFill>
                <a:latin typeface="+mn-ea"/>
                <a:sym typeface="Wingdings"/>
              </a:rPr>
              <a:t>공인인증서</a:t>
            </a:r>
            <a:endParaRPr lang="en-US" altLang="ko-KR" sz="800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2494142" y="4452962"/>
            <a:ext cx="1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194110" y="4452962"/>
            <a:ext cx="19096" cy="18589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933039" y="4452962"/>
            <a:ext cx="0" cy="1844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왼쪽/오른쪽 화살표 61"/>
          <p:cNvSpPr/>
          <p:nvPr/>
        </p:nvSpPr>
        <p:spPr>
          <a:xfrm>
            <a:off x="2494142" y="5793013"/>
            <a:ext cx="2451816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945958" y="5814677"/>
            <a:ext cx="540000" cy="4544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r>
              <a:rPr lang="en-US" altLang="ko-KR" sz="1050" b="1" spc="-60" dirty="0" err="1">
                <a:solidFill>
                  <a:srgbClr val="FF0000"/>
                </a:solidFill>
                <a:latin typeface="+mn-ea"/>
              </a:rPr>
              <a:t>SSH</a:t>
            </a:r>
            <a:endParaRPr lang="en-US" altLang="ko-KR" sz="1050" b="1" spc="-60" dirty="0">
              <a:solidFill>
                <a:srgbClr val="FF0000"/>
              </a:solidFill>
              <a:latin typeface="+mn-ea"/>
            </a:endParaRPr>
          </a:p>
          <a:p>
            <a:pPr algn="ctr" latinLnBrk="0"/>
            <a:r>
              <a:rPr lang="ko-KR" altLang="en-US" sz="1050" b="1" spc="-60" dirty="0">
                <a:solidFill>
                  <a:srgbClr val="FF0000"/>
                </a:solidFill>
                <a:latin typeface="+mn-ea"/>
              </a:rPr>
              <a:t>중계</a:t>
            </a:r>
          </a:p>
        </p:txBody>
      </p:sp>
      <p:sp>
        <p:nvSpPr>
          <p:cNvPr id="66" name="왼쪽/오른쪽 화살표 65"/>
          <p:cNvSpPr/>
          <p:nvPr/>
        </p:nvSpPr>
        <p:spPr>
          <a:xfrm>
            <a:off x="5485958" y="5793013"/>
            <a:ext cx="1450579" cy="504000"/>
          </a:xfrm>
          <a:prstGeom prst="leftRightArrow">
            <a:avLst>
              <a:gd name="adj1" fmla="val 65462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27144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75492" y="5961101"/>
            <a:ext cx="25808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bg1"/>
                </a:solidFill>
                <a:latin typeface="+mn-ea"/>
                <a:sym typeface="Wingdings"/>
              </a:rPr>
              <a:t>SSH</a:t>
            </a:r>
            <a:endParaRPr lang="en-US" altLang="ko-KR" sz="1050" b="1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cxnSp>
        <p:nvCxnSpPr>
          <p:cNvPr id="73" name="구부러진 연결선 72"/>
          <p:cNvCxnSpPr>
            <a:stCxn id="14" idx="3"/>
          </p:cNvCxnSpPr>
          <p:nvPr/>
        </p:nvCxnSpPr>
        <p:spPr>
          <a:xfrm>
            <a:off x="5574904" y="3756963"/>
            <a:ext cx="237768" cy="1128168"/>
          </a:xfrm>
          <a:prstGeom prst="curvedConnector3">
            <a:avLst>
              <a:gd name="adj1" fmla="val 196144"/>
            </a:avLst>
          </a:prstGeom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16" y="3430423"/>
            <a:ext cx="1022030" cy="781552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372025" y="1207355"/>
            <a:ext cx="850407" cy="6120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5" name="텍스트 개체 틀 6"/>
          <p:cNvSpPr txBox="1">
            <a:spLocks/>
          </p:cNvSpPr>
          <p:nvPr/>
        </p:nvSpPr>
        <p:spPr>
          <a:xfrm>
            <a:off x="516875" y="1363631"/>
            <a:ext cx="525785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l" defTabSz="914229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altLang="ko-KR" sz="1800" b="1" kern="1200" spc="-60" baseline="0" dirty="0">
                <a:ln>
                  <a:noFill/>
                </a:ln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  <a:lvl2pPr marL="742811" indent="-285697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01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16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29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44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57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73" indent="-228556" algn="l" defTabSz="9142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6"/>
              </a:buClr>
              <a:buSzPct val="100000"/>
            </a:pPr>
            <a:r>
              <a:rPr lang="en-US" altLang="ko-KR" sz="2000" spc="-100" dirty="0">
                <a:solidFill>
                  <a:schemeClr val="bg1"/>
                </a:solidFill>
              </a:rPr>
              <a:t>TO-BE</a:t>
            </a:r>
            <a:endParaRPr lang="ko-KR" altLang="en-US" sz="2000" spc="-100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63308" y="3640840"/>
            <a:ext cx="461666" cy="13849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57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25" y="3421508"/>
            <a:ext cx="203631" cy="2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타원형 설명선 63"/>
          <p:cNvSpPr/>
          <p:nvPr/>
        </p:nvSpPr>
        <p:spPr>
          <a:xfrm>
            <a:off x="2772603" y="2794002"/>
            <a:ext cx="674430" cy="596182"/>
          </a:xfrm>
          <a:prstGeom prst="wedgeEllipseCallout">
            <a:avLst>
              <a:gd name="adj1" fmla="val -72283"/>
              <a:gd name="adj2" fmla="val 6052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14063" y="2933537"/>
            <a:ext cx="59150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아이디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i="1" dirty="0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i="1" dirty="0" err="1">
                <a:solidFill>
                  <a:schemeClr val="bg1">
                    <a:lumMod val="50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i="1" dirty="0">
              <a:solidFill>
                <a:schemeClr val="bg1">
                  <a:lumMod val="50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556956" y="3386666"/>
            <a:ext cx="2430537" cy="3102673"/>
          </a:xfrm>
          <a:custGeom>
            <a:avLst/>
            <a:gdLst>
              <a:gd name="connsiteX0" fmla="*/ 0 w 2430537"/>
              <a:gd name="connsiteY0" fmla="*/ 228033 h 3099156"/>
              <a:gd name="connsiteX1" fmla="*/ 228033 w 2430537"/>
              <a:gd name="connsiteY1" fmla="*/ 0 h 3099156"/>
              <a:gd name="connsiteX2" fmla="*/ 2202504 w 2430537"/>
              <a:gd name="connsiteY2" fmla="*/ 0 h 3099156"/>
              <a:gd name="connsiteX3" fmla="*/ 2430537 w 2430537"/>
              <a:gd name="connsiteY3" fmla="*/ 228033 h 3099156"/>
              <a:gd name="connsiteX4" fmla="*/ 2430537 w 2430537"/>
              <a:gd name="connsiteY4" fmla="*/ 2871123 h 3099156"/>
              <a:gd name="connsiteX5" fmla="*/ 2202504 w 2430537"/>
              <a:gd name="connsiteY5" fmla="*/ 3099156 h 3099156"/>
              <a:gd name="connsiteX6" fmla="*/ 228033 w 2430537"/>
              <a:gd name="connsiteY6" fmla="*/ 3099156 h 3099156"/>
              <a:gd name="connsiteX7" fmla="*/ 0 w 2430537"/>
              <a:gd name="connsiteY7" fmla="*/ 2871123 h 3099156"/>
              <a:gd name="connsiteX8" fmla="*/ 0 w 2430537"/>
              <a:gd name="connsiteY8" fmla="*/ 228033 h 3099156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2202504 w 2430537"/>
              <a:gd name="connsiteY3" fmla="*/ 3517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30537 w 2430537"/>
              <a:gd name="connsiteY4" fmla="*/ 2315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592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433817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22070 w 2430537"/>
              <a:gd name="connsiteY4" fmla="*/ 13999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  <a:gd name="connsiteX0" fmla="*/ 0 w 2430537"/>
              <a:gd name="connsiteY0" fmla="*/ 231550 h 3102673"/>
              <a:gd name="connsiteX1" fmla="*/ 228033 w 2430537"/>
              <a:gd name="connsiteY1" fmla="*/ 3517 h 3102673"/>
              <a:gd name="connsiteX2" fmla="*/ 1479777 w 2430537"/>
              <a:gd name="connsiteY2" fmla="*/ 0 h 3102673"/>
              <a:gd name="connsiteX3" fmla="*/ 1516704 w 2430537"/>
              <a:gd name="connsiteY3" fmla="*/ 1408983 h 3102673"/>
              <a:gd name="connsiteX4" fmla="*/ 2413603 w 2430537"/>
              <a:gd name="connsiteY4" fmla="*/ 1425350 h 3102673"/>
              <a:gd name="connsiteX5" fmla="*/ 2430537 w 2430537"/>
              <a:gd name="connsiteY5" fmla="*/ 2874640 h 3102673"/>
              <a:gd name="connsiteX6" fmla="*/ 2202504 w 2430537"/>
              <a:gd name="connsiteY6" fmla="*/ 3102673 h 3102673"/>
              <a:gd name="connsiteX7" fmla="*/ 228033 w 2430537"/>
              <a:gd name="connsiteY7" fmla="*/ 3102673 h 3102673"/>
              <a:gd name="connsiteX8" fmla="*/ 0 w 2430537"/>
              <a:gd name="connsiteY8" fmla="*/ 2874640 h 3102673"/>
              <a:gd name="connsiteX9" fmla="*/ 0 w 2430537"/>
              <a:gd name="connsiteY9" fmla="*/ 231550 h 310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0537" h="3102673">
                <a:moveTo>
                  <a:pt x="0" y="231550"/>
                </a:moveTo>
                <a:cubicBezTo>
                  <a:pt x="0" y="105611"/>
                  <a:pt x="102094" y="3517"/>
                  <a:pt x="228033" y="3517"/>
                </a:cubicBezTo>
                <a:lnTo>
                  <a:pt x="1479777" y="0"/>
                </a:lnTo>
                <a:lnTo>
                  <a:pt x="1516704" y="1408983"/>
                </a:lnTo>
                <a:cubicBezTo>
                  <a:pt x="1642643" y="1408983"/>
                  <a:pt x="2210404" y="1417944"/>
                  <a:pt x="2413603" y="1425350"/>
                </a:cubicBezTo>
                <a:cubicBezTo>
                  <a:pt x="2416425" y="1897158"/>
                  <a:pt x="2427715" y="2402832"/>
                  <a:pt x="2430537" y="2874640"/>
                </a:cubicBezTo>
                <a:cubicBezTo>
                  <a:pt x="2430537" y="3000579"/>
                  <a:pt x="2328443" y="3102673"/>
                  <a:pt x="2202504" y="3102673"/>
                </a:cubicBezTo>
                <a:lnTo>
                  <a:pt x="228033" y="3102673"/>
                </a:lnTo>
                <a:cubicBezTo>
                  <a:pt x="102094" y="3102673"/>
                  <a:pt x="0" y="3000579"/>
                  <a:pt x="0" y="2874640"/>
                </a:cubicBezTo>
                <a:lnTo>
                  <a:pt x="0" y="23155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1" name="포인트가 16개인 별 70"/>
          <p:cNvSpPr/>
          <p:nvPr/>
        </p:nvSpPr>
        <p:spPr>
          <a:xfrm>
            <a:off x="447024" y="5175770"/>
            <a:ext cx="1550816" cy="894118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27029" y="5455207"/>
            <a:ext cx="1998164" cy="33855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 err="1">
                <a:solidFill>
                  <a:schemeClr val="bg1"/>
                </a:solidFill>
                <a:latin typeface="+mn-ea"/>
                <a:sym typeface="Wingdings"/>
              </a:rPr>
              <a:t>접근계정</a:t>
            </a: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 탈취 시</a:t>
            </a:r>
            <a:endParaRPr lang="en-US" altLang="ko-KR" sz="1100" b="1" strike="sngStrike" dirty="0">
              <a:solidFill>
                <a:schemeClr val="bg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비인가 접근 용이 </a:t>
            </a:r>
            <a:endParaRPr lang="en-US" altLang="ko-KR" sz="1100" b="1" strike="sngStrike" dirty="0">
              <a:solidFill>
                <a:schemeClr val="bg1"/>
              </a:solidFill>
              <a:latin typeface="+mn-ea"/>
              <a:sym typeface="Wingdings"/>
            </a:endParaRPr>
          </a:p>
        </p:txBody>
      </p:sp>
      <p:sp>
        <p:nvSpPr>
          <p:cNvPr id="74" name="포인트가 16개인 별 73"/>
          <p:cNvSpPr/>
          <p:nvPr/>
        </p:nvSpPr>
        <p:spPr>
          <a:xfrm>
            <a:off x="6538900" y="5117456"/>
            <a:ext cx="1879902" cy="1083852"/>
          </a:xfrm>
          <a:prstGeom prst="star16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483448" y="5407122"/>
            <a:ext cx="1998164" cy="5078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보안사고 발생 시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사용자의 접근 및 활동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100" b="1" strike="sngStrike" dirty="0">
                <a:solidFill>
                  <a:schemeClr val="bg1"/>
                </a:solidFill>
                <a:latin typeface="+mn-ea"/>
                <a:sym typeface="Wingdings"/>
              </a:rPr>
              <a:t>이력 추적 어려움</a:t>
            </a:r>
          </a:p>
        </p:txBody>
      </p:sp>
    </p:spTree>
    <p:extLst>
      <p:ext uri="{BB962C8B-B14F-4D97-AF65-F5344CB8AC3E}">
        <p14:creationId xmlns:p14="http://schemas.microsoft.com/office/powerpoint/2010/main" val="237925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24949" y="4595132"/>
            <a:ext cx="695703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운용자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442426" y="1673319"/>
            <a:ext cx="5247710" cy="4481649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운영자 정보 등록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777" y="5195373"/>
            <a:ext cx="1019757" cy="513493"/>
          </a:xfrm>
          <a:prstGeom prst="rect">
            <a:avLst/>
          </a:prstGeom>
          <a:noFill/>
        </p:spPr>
      </p:pic>
      <p:sp>
        <p:nvSpPr>
          <p:cNvPr id="55" name="직사각형 54"/>
          <p:cNvSpPr/>
          <p:nvPr/>
        </p:nvSpPr>
        <p:spPr>
          <a:xfrm>
            <a:off x="5912653" y="5748088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pic>
        <p:nvPicPr>
          <p:cNvPr id="5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687" y="373754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3531" y="3871027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0784" y="3802975"/>
            <a:ext cx="811839" cy="88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013252" y="4731391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254721" y="4731391"/>
            <a:ext cx="403958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054928" y="3981284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관리자용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85" y="2149604"/>
            <a:ext cx="690901" cy="1209076"/>
          </a:xfrm>
          <a:prstGeom prst="rect">
            <a:avLst/>
          </a:prstGeom>
        </p:spPr>
      </p:pic>
      <p:cxnSp>
        <p:nvCxnSpPr>
          <p:cNvPr id="84" name="직선 연결선 83"/>
          <p:cNvCxnSpPr>
            <a:stCxn id="83" idx="2"/>
            <a:endCxn id="74" idx="0"/>
          </p:cNvCxnSpPr>
          <p:nvPr/>
        </p:nvCxnSpPr>
        <p:spPr>
          <a:xfrm>
            <a:off x="6324236" y="3358680"/>
            <a:ext cx="16419" cy="5123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6528561" y="3534061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194298" y="3468495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1951198" y="4055767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617618" y="3686111"/>
            <a:ext cx="72135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관리자 대면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41694" y="3899125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 flipH="1">
            <a:off x="1951198" y="4440079"/>
            <a:ext cx="197581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68" y="4118939"/>
            <a:ext cx="345450" cy="604537"/>
          </a:xfrm>
          <a:prstGeom prst="rect">
            <a:avLst/>
          </a:prstGeom>
        </p:spPr>
      </p:pic>
      <p:cxnSp>
        <p:nvCxnSpPr>
          <p:cNvPr id="94" name="구부러진 연결선 93"/>
          <p:cNvCxnSpPr>
            <a:stCxn id="56" idx="0"/>
          </p:cNvCxnSpPr>
          <p:nvPr/>
        </p:nvCxnSpPr>
        <p:spPr>
          <a:xfrm rot="5400000" flipH="1" flipV="1">
            <a:off x="3288130" y="970747"/>
            <a:ext cx="983403" cy="4550194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891968" y="4246363"/>
            <a:ext cx="92156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/>
          <p:cNvSpPr/>
          <p:nvPr/>
        </p:nvSpPr>
        <p:spPr>
          <a:xfrm>
            <a:off x="5206391" y="407328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2875" y="3695644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정보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등록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780651" y="275414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33658" y="2363295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등록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08094" y="2412209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678" y="2412209"/>
            <a:ext cx="203201" cy="164883"/>
          </a:xfrm>
          <a:prstGeom prst="rect">
            <a:avLst/>
          </a:prstGeom>
          <a:noFill/>
        </p:spPr>
      </p:pic>
      <p:cxnSp>
        <p:nvCxnSpPr>
          <p:cNvPr id="107" name="구부러진 연결선 106"/>
          <p:cNvCxnSpPr>
            <a:cxnSpLocks/>
          </p:cNvCxnSpPr>
          <p:nvPr/>
        </p:nvCxnSpPr>
        <p:spPr>
          <a:xfrm flipH="1" flipV="1">
            <a:off x="6635218" y="2754142"/>
            <a:ext cx="198093" cy="1547067"/>
          </a:xfrm>
          <a:prstGeom prst="curvedConnector3">
            <a:avLst>
              <a:gd name="adj1" fmla="val -365434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7466000" y="3375234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2" name="구부러진 연결선 111"/>
          <p:cNvCxnSpPr>
            <a:stCxn id="74" idx="3"/>
            <a:endCxn id="54" idx="3"/>
          </p:cNvCxnSpPr>
          <p:nvPr/>
        </p:nvCxnSpPr>
        <p:spPr>
          <a:xfrm flipH="1">
            <a:off x="6850534" y="4301209"/>
            <a:ext cx="17245" cy="1150911"/>
          </a:xfrm>
          <a:prstGeom prst="curvedConnector3">
            <a:avLst>
              <a:gd name="adj1" fmla="val -4271383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7466000" y="47303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8538" y="5543983"/>
            <a:ext cx="203201" cy="164883"/>
          </a:xfrm>
          <a:prstGeom prst="rect">
            <a:avLst/>
          </a:prstGeom>
          <a:noFill/>
        </p:spPr>
      </p:pic>
      <p:sp>
        <p:nvSpPr>
          <p:cNvPr id="120" name="직사각형 119"/>
          <p:cNvSpPr/>
          <p:nvPr/>
        </p:nvSpPr>
        <p:spPr>
          <a:xfrm>
            <a:off x="7836855" y="3247349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836855" y="4634290"/>
            <a:ext cx="673261" cy="48474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저장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298535" y="4603997"/>
            <a:ext cx="292715" cy="292715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053759" y="4962278"/>
            <a:ext cx="78226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등록 완료된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wizstick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전달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442426" y="1673319"/>
            <a:ext cx="5247710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올림픽 대회 통신망</a:t>
            </a:r>
          </a:p>
        </p:txBody>
      </p:sp>
      <p:pic>
        <p:nvPicPr>
          <p:cNvPr id="130" name="Picture 4" descr="Related image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7612357" y="5626424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0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모서리가 둥근 직사각형 105"/>
          <p:cNvSpPr/>
          <p:nvPr/>
        </p:nvSpPr>
        <p:spPr>
          <a:xfrm>
            <a:off x="6002330" y="2225760"/>
            <a:ext cx="3308148" cy="3914782"/>
          </a:xfrm>
          <a:prstGeom prst="roundRect">
            <a:avLst>
              <a:gd name="adj" fmla="val 522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02330" y="2225760"/>
            <a:ext cx="3308148" cy="31752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ko-KR" altLang="en-US" sz="1400" b="1" spc="-60" dirty="0">
                <a:solidFill>
                  <a:schemeClr val="bg1"/>
                </a:solidFill>
                <a:latin typeface="+mn-ea"/>
              </a:rPr>
              <a:t>올림픽  대회통신망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669810" y="50958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</a:t>
            </a:r>
            <a:r>
              <a:rPr lang="ko-KR" altLang="en-US" dirty="0"/>
              <a:t>을 활용한 인증</a:t>
            </a:r>
            <a:r>
              <a:rPr lang="en-US" altLang="ko-KR" dirty="0"/>
              <a:t>/</a:t>
            </a:r>
            <a:r>
              <a:rPr lang="ko-KR" altLang="en-US" dirty="0" err="1"/>
              <a:t>접근제어</a:t>
            </a:r>
            <a:r>
              <a:rPr lang="ko-KR" altLang="en-US" dirty="0"/>
              <a:t> 방안 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장비 접속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716" y="4607455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62" y="1962007"/>
            <a:ext cx="690901" cy="1209076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589" y="4607455"/>
            <a:ext cx="1054248" cy="86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>
            <a:off x="1669810" y="4816455"/>
            <a:ext cx="1139779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27" idx="2"/>
            <a:endCxn id="28" idx="0"/>
          </p:cNvCxnSpPr>
          <p:nvPr/>
        </p:nvCxnSpPr>
        <p:spPr>
          <a:xfrm>
            <a:off x="3336713" y="3171083"/>
            <a:ext cx="0" cy="143637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549898" y="3823366"/>
            <a:ext cx="564257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USB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4102" name="Picture 6" descr="https://malware.expert/wp-content/uploads/2017/06/s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71" y="4709559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744371" y="4109768"/>
            <a:ext cx="99065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인터페이스 제공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3" name="구부러진 연결선 12"/>
          <p:cNvCxnSpPr>
            <a:stCxn id="26" idx="0"/>
            <a:endCxn id="27" idx="1"/>
          </p:cNvCxnSpPr>
          <p:nvPr/>
        </p:nvCxnSpPr>
        <p:spPr>
          <a:xfrm rot="5400000" flipH="1" flipV="1">
            <a:off x="1125057" y="2741251"/>
            <a:ext cx="2040910" cy="1691499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50053" y="3387868"/>
            <a:ext cx="538610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지문인식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41970" y="5481044"/>
            <a:ext cx="995464" cy="64633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요청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,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아이디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패스워드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3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7286" y="3329203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7187" y="4719364"/>
            <a:ext cx="1019757" cy="513493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5720687" y="4456547"/>
            <a:ext cx="856004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Gateway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8043131" y="4574821"/>
            <a:ext cx="959491" cy="993997"/>
            <a:chOff x="2769373" y="3940456"/>
            <a:chExt cx="1479755" cy="1532971"/>
          </a:xfrm>
        </p:grpSpPr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3809" y="3940456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69373" y="4797152"/>
              <a:ext cx="633412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91902" y="4797152"/>
              <a:ext cx="657226" cy="676275"/>
            </a:xfrm>
            <a:prstGeom prst="rect">
              <a:avLst/>
            </a:prstGeom>
            <a:noFill/>
          </p:spPr>
        </p:pic>
      </p:grpSp>
      <p:sp>
        <p:nvSpPr>
          <p:cNvPr id="60" name="직사각형 59"/>
          <p:cNvSpPr/>
          <p:nvPr/>
        </p:nvSpPr>
        <p:spPr>
          <a:xfrm>
            <a:off x="8048402" y="5666093"/>
            <a:ext cx="954220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네트워크 장비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956252" y="5065897"/>
            <a:ext cx="1700935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4366694" y="5279065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708664" y="5440648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중계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6768358" y="4998498"/>
            <a:ext cx="1139779" cy="40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77152" y="5214179"/>
            <a:ext cx="880049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세션 연결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168320" y="3954979"/>
            <a:ext cx="1569340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공인인증서를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이용한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단말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2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</a:t>
            </a:r>
            <a:r>
              <a:rPr lang="ko-KR" altLang="en-US" sz="1050" b="1" dirty="0" err="1">
                <a:solidFill>
                  <a:srgbClr val="FF0000"/>
                </a:solidFill>
                <a:latin typeface="+mn-ea"/>
                <a:sym typeface="Wingdings"/>
              </a:rPr>
              <a:t>신원확인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677599" y="2384522"/>
            <a:ext cx="1295226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지문 정보를 이용한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sym typeface="Wingdings"/>
              </a:rPr>
              <a:t>1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sym typeface="Wingdings"/>
              </a:rPr>
              <a:t>차 신원 확인</a:t>
            </a:r>
            <a:endParaRPr lang="en-US" altLang="ko-KR" sz="1050" b="1" dirty="0">
              <a:solidFill>
                <a:srgbClr val="FF0000"/>
              </a:solidFill>
              <a:latin typeface="+mn-ea"/>
              <a:sym typeface="Wingdings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677599" y="202550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90355" y="374291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9" name="구부러진 연결선 78"/>
          <p:cNvCxnSpPr/>
          <p:nvPr/>
        </p:nvCxnSpPr>
        <p:spPr>
          <a:xfrm rot="16200000" flipH="1">
            <a:off x="3706642" y="2924046"/>
            <a:ext cx="1703508" cy="2197581"/>
          </a:xfrm>
          <a:prstGeom prst="curvedConnector2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3799449" y="3995570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093341" y="446109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2093341" y="5161227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678392" y="491097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002330" y="5087971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7170818" y="4840412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9" name="구부러진 연결선 88"/>
          <p:cNvCxnSpPr>
            <a:stCxn id="52" idx="0"/>
          </p:cNvCxnSpPr>
          <p:nvPr/>
        </p:nvCxnSpPr>
        <p:spPr>
          <a:xfrm rot="16200000" flipV="1">
            <a:off x="7334030" y="3660364"/>
            <a:ext cx="118274" cy="1710640"/>
          </a:xfrm>
          <a:prstGeom prst="curvedConnector3">
            <a:avLst>
              <a:gd name="adj1" fmla="val 443609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30150" y="3876478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680535" y="3889269"/>
            <a:ext cx="904094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 전송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049052" y="5514630"/>
            <a:ext cx="621966" cy="2111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PC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951910" y="5481044"/>
            <a:ext cx="695704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NW </a:t>
            </a:r>
            <a:r>
              <a:rPr lang="ko-KR" alt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6542" y="1739026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841" y="1770209"/>
            <a:ext cx="203201" cy="164883"/>
          </a:xfrm>
          <a:prstGeom prst="rect">
            <a:avLst/>
          </a:prstGeom>
          <a:noFill/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627" y="4475862"/>
            <a:ext cx="203201" cy="164883"/>
          </a:xfrm>
          <a:prstGeom prst="rect">
            <a:avLst/>
          </a:prstGeom>
          <a:noFill/>
        </p:spPr>
      </p:pic>
      <p:sp>
        <p:nvSpPr>
          <p:cNvPr id="100" name="직사각형 99"/>
          <p:cNvSpPr/>
          <p:nvPr/>
        </p:nvSpPr>
        <p:spPr>
          <a:xfrm>
            <a:off x="3065328" y="4707130"/>
            <a:ext cx="538609" cy="3231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운영자용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에이전트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102319" y="1651266"/>
            <a:ext cx="1014701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서비스 통신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4096" name="직선 연결선 4095"/>
          <p:cNvCxnSpPr/>
          <p:nvPr/>
        </p:nvCxnSpPr>
        <p:spPr>
          <a:xfrm>
            <a:off x="7704840" y="1732057"/>
            <a:ext cx="288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8102319" y="1863924"/>
            <a:ext cx="846386" cy="161583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SSL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관리 통신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7704840" y="1944715"/>
            <a:ext cx="28843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4" descr="Related image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9912" r="17909" b="40815"/>
          <a:stretch/>
        </p:blipFill>
        <p:spPr bwMode="auto">
          <a:xfrm>
            <a:off x="8320336" y="2641220"/>
            <a:ext cx="938418" cy="4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>
          <a:xfrm>
            <a:off x="6220088" y="3237316"/>
            <a:ext cx="456855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DB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서버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rot="5400000" flipH="1">
            <a:off x="5884087" y="3990202"/>
            <a:ext cx="1008000" cy="4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245132" y="3757799"/>
            <a:ext cx="292715" cy="292715"/>
          </a:xfrm>
          <a:prstGeom prst="ellipse">
            <a:avLst/>
          </a:prstGeom>
          <a:solidFill>
            <a:srgbClr val="FF0000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r>
              <a:rPr lang="en-US" altLang="ko-KR" sz="1400" b="1" spc="-60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400" b="1" spc="-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588713" y="3737650"/>
            <a:ext cx="586699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접속 이력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증적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  <p:sp>
        <p:nvSpPr>
          <p:cNvPr id="64" name="순서도: 자기 디스크 63"/>
          <p:cNvSpPr/>
          <p:nvPr/>
        </p:nvSpPr>
        <p:spPr>
          <a:xfrm>
            <a:off x="6185810" y="2725734"/>
            <a:ext cx="491134" cy="52543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728915" y="2840570"/>
            <a:ext cx="1705595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※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로그 저장기간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: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  <a:p>
            <a:pPr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   (6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개월 도달 시 순차 삭제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en-US" altLang="ko-KR" dirty="0"/>
              <a:t>Wiz Stick </a:t>
            </a:r>
            <a:r>
              <a:rPr lang="ko-KR" altLang="en-US" dirty="0"/>
              <a:t>등록 및 사용절차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1701" y="671485"/>
            <a:ext cx="468831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  <a:endParaRPr lang="ko-KR" altLang="en-US" sz="1800" b="1" spc="-6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5" name="텍스트 개체 틀 6"/>
          <p:cNvSpPr>
            <a:spLocks noGrp="1"/>
          </p:cNvSpPr>
          <p:nvPr>
            <p:ph type="body" idx="1"/>
          </p:nvPr>
        </p:nvSpPr>
        <p:spPr>
          <a:xfrm>
            <a:off x="776536" y="1095099"/>
            <a:ext cx="833975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latinLnBrk="0">
              <a:buClr>
                <a:schemeClr val="accent6"/>
              </a:buClr>
              <a:buSzPct val="100000"/>
            </a:pPr>
            <a:r>
              <a:rPr lang="ko-KR" altLang="en-US" dirty="0"/>
              <a:t>네트워크 장비 접속 시나리오</a:t>
            </a:r>
            <a:endParaRPr lang="en-US" altLang="ko-KR" sz="1800" b="1" spc="-6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0640" y="4423971"/>
            <a:ext cx="199547" cy="1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FAFE6D8-163E-4FA9-8835-28C9EEF12BCB}"/>
              </a:ext>
            </a:extLst>
          </p:cNvPr>
          <p:cNvGrpSpPr/>
          <p:nvPr/>
        </p:nvGrpSpPr>
        <p:grpSpPr>
          <a:xfrm>
            <a:off x="864989" y="4086697"/>
            <a:ext cx="1054248" cy="860364"/>
            <a:chOff x="5801471" y="4037935"/>
            <a:chExt cx="1054248" cy="860364"/>
          </a:xfrm>
        </p:grpSpPr>
        <p:pic>
          <p:nvPicPr>
            <p:cNvPr id="69" name="Picture 11">
              <a:extLst>
                <a:ext uri="{FF2B5EF4-FFF2-40B4-BE49-F238E27FC236}">
                  <a16:creationId xmlns:a16="http://schemas.microsoft.com/office/drawing/2014/main" id="{D50F6B3F-BB21-4C4B-9DE6-E810C14CD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01471" y="4037935"/>
              <a:ext cx="1054248" cy="86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AE8251-9ED0-4475-83A9-F000612F6365}"/>
                </a:ext>
              </a:extLst>
            </p:cNvPr>
            <p:cNvSpPr/>
            <p:nvPr/>
          </p:nvSpPr>
          <p:spPr>
            <a:xfrm>
              <a:off x="5985528" y="4183710"/>
              <a:ext cx="687689" cy="2769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Kt</a:t>
              </a:r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 사내 </a:t>
              </a: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PC</a:t>
              </a:r>
            </a:p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or </a:t>
              </a:r>
              <a:r>
                <a:rPr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올림픽 </a:t>
              </a:r>
              <a:r>
                <a:rPr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PC</a:t>
              </a: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005B111B-4F88-4F63-A19D-E8249EC2E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5027636"/>
            <a:ext cx="690901" cy="1209076"/>
          </a:xfrm>
          <a:prstGeom prst="rect">
            <a:avLst/>
          </a:prstGeom>
        </p:spPr>
      </p:pic>
      <p:pic>
        <p:nvPicPr>
          <p:cNvPr id="87" name="Picture 17">
            <a:extLst>
              <a:ext uri="{FF2B5EF4-FFF2-40B4-BE49-F238E27FC236}">
                <a16:creationId xmlns:a16="http://schemas.microsoft.com/office/drawing/2014/main" id="{6B075A7F-0369-493D-B574-DCA766E2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7398" y="5188786"/>
            <a:ext cx="811839" cy="88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FE69AC7-F242-440A-86CC-59E7DC1D42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05" y="5018518"/>
            <a:ext cx="690901" cy="1209076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4A29F8-1239-41AE-B4B2-D423027EED4B}"/>
              </a:ext>
            </a:extLst>
          </p:cNvPr>
          <p:cNvSpPr/>
          <p:nvPr/>
        </p:nvSpPr>
        <p:spPr>
          <a:xfrm>
            <a:off x="4944343" y="1687993"/>
            <a:ext cx="1750479" cy="86177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[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인증서 복사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]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5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대 인증기간 </a:t>
            </a:r>
            <a:r>
              <a:rPr lang="en-US" altLang="ko-KR" sz="1050" dirty="0">
                <a:solidFill>
                  <a:schemeClr val="tx1"/>
                </a:solidFill>
                <a:latin typeface="+mn-ea"/>
                <a:sym typeface="Wingdings"/>
              </a:rPr>
              <a:t>Web </a:t>
            </a: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서버</a:t>
            </a:r>
            <a:endParaRPr lang="en-US" altLang="ko-KR" sz="1050" dirty="0">
              <a:solidFill>
                <a:schemeClr val="tx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한국정보인증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) http://www.signgate.com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r>
              <a:rPr lang="ko-KR" altLang="en-US" sz="700" dirty="0" err="1">
                <a:solidFill>
                  <a:schemeClr val="tx1"/>
                </a:solidFill>
              </a:rPr>
              <a:t>코스콤</a:t>
            </a:r>
            <a:r>
              <a:rPr lang="ko-KR" altLang="en-US" sz="700" dirty="0">
                <a:solidFill>
                  <a:schemeClr val="tx1"/>
                </a:solidFill>
              </a:rPr>
              <a:t> </a:t>
            </a:r>
            <a:r>
              <a:rPr lang="en-US" altLang="ko-KR" sz="700" dirty="0">
                <a:solidFill>
                  <a:schemeClr val="tx1"/>
                </a:solidFill>
              </a:rPr>
              <a:t>http://www.signkorea.com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금융결제원 </a:t>
            </a:r>
            <a:r>
              <a:rPr lang="en-US" altLang="ko-KR" sz="700" dirty="0">
                <a:solidFill>
                  <a:schemeClr val="tx1"/>
                </a:solidFill>
              </a:rPr>
              <a:t>http://www.yessign.or.kr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한국전자인증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) http://www.crosscert.com</a:t>
            </a: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700" dirty="0">
                <a:solidFill>
                  <a:schemeClr val="tx1"/>
                </a:solidFill>
              </a:rPr>
              <a:t>한국무역정보통신 </a:t>
            </a:r>
            <a:r>
              <a:rPr lang="en-US" altLang="ko-KR" sz="700" dirty="0">
                <a:solidFill>
                  <a:schemeClr val="tx1"/>
                </a:solidFill>
              </a:rPr>
              <a:t>http://www.tradesign.net</a:t>
            </a:r>
            <a:endParaRPr lang="en-US" altLang="ko-KR" sz="1000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4A32D9-0117-470E-85E2-12616682F384}"/>
              </a:ext>
            </a:extLst>
          </p:cNvPr>
          <p:cNvGrpSpPr/>
          <p:nvPr/>
        </p:nvGrpSpPr>
        <p:grpSpPr>
          <a:xfrm>
            <a:off x="7629161" y="4188711"/>
            <a:ext cx="1482989" cy="2145366"/>
            <a:chOff x="7430451" y="4135031"/>
            <a:chExt cx="1482989" cy="21453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F71F086-1A7D-4F96-A64E-498455822E77}"/>
                </a:ext>
              </a:extLst>
            </p:cNvPr>
            <p:cNvGrpSpPr/>
            <p:nvPr/>
          </p:nvGrpSpPr>
          <p:grpSpPr>
            <a:xfrm>
              <a:off x="7769959" y="4135031"/>
              <a:ext cx="1054248" cy="860364"/>
              <a:chOff x="1640632" y="3853757"/>
              <a:chExt cx="1054248" cy="860364"/>
            </a:xfrm>
          </p:grpSpPr>
          <p:pic>
            <p:nvPicPr>
              <p:cNvPr id="28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640632" y="3853757"/>
                <a:ext cx="1054248" cy="860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0" name="직사각형 99"/>
              <p:cNvSpPr/>
              <p:nvPr/>
            </p:nvSpPr>
            <p:spPr>
              <a:xfrm>
                <a:off x="1865717" y="4047167"/>
                <a:ext cx="621966" cy="16158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 defTabSz="975022" fontAlgn="base" latinLnBrk="0">
                  <a:spcBef>
                    <a:spcPct val="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100000"/>
                </a:pPr>
                <a:r>
                  <a:rPr lang="ko-KR" alt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sym typeface="Wingdings"/>
                  </a:rPr>
                  <a:t>올림픽 </a:t>
                </a:r>
                <a:r>
                  <a:rPr lang="en-US" altLang="ko-KR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sym typeface="Wingdings"/>
                  </a:rPr>
                  <a:t>PC</a:t>
                </a:r>
              </a:p>
            </p:txBody>
          </p: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07A524F-42E3-4122-BA65-CA2F8327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451" y="5071321"/>
              <a:ext cx="690901" cy="1209076"/>
            </a:xfrm>
            <a:prstGeom prst="rect">
              <a:avLst/>
            </a:prstGeom>
          </p:spPr>
        </p:pic>
        <p:pic>
          <p:nvPicPr>
            <p:cNvPr id="82" name="Picture 13">
              <a:extLst>
                <a:ext uri="{FF2B5EF4-FFF2-40B4-BE49-F238E27FC236}">
                  <a16:creationId xmlns:a16="http://schemas.microsoft.com/office/drawing/2014/main" id="{12A13B60-9588-46E6-B713-5DFD980A3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73346" y="5230886"/>
              <a:ext cx="740094" cy="86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6">
              <a:extLst>
                <a:ext uri="{FF2B5EF4-FFF2-40B4-BE49-F238E27FC236}">
                  <a16:creationId xmlns:a16="http://schemas.microsoft.com/office/drawing/2014/main" id="{9D6A3991-3CB3-403F-BE82-FFC4726EE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75384" y="5781649"/>
              <a:ext cx="203201" cy="164883"/>
            </a:xfrm>
            <a:prstGeom prst="rect">
              <a:avLst/>
            </a:prstGeom>
            <a:noFill/>
          </p:spPr>
        </p:pic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3A019E52-E319-45E5-992A-CC782BBDA1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77211" y="5968707"/>
              <a:ext cx="199547" cy="196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12" name="구부러진 연결선 106">
            <a:extLst>
              <a:ext uri="{FF2B5EF4-FFF2-40B4-BE49-F238E27FC236}">
                <a16:creationId xmlns:a16="http://schemas.microsoft.com/office/drawing/2014/main" id="{1E4A0A74-168D-4B1E-8F96-A883EC767B5D}"/>
              </a:ext>
            </a:extLst>
          </p:cNvPr>
          <p:cNvCxnSpPr>
            <a:cxnSpLocks/>
            <a:stCxn id="69" idx="3"/>
            <a:endCxn id="90" idx="0"/>
          </p:cNvCxnSpPr>
          <p:nvPr/>
        </p:nvCxnSpPr>
        <p:spPr>
          <a:xfrm>
            <a:off x="1919237" y="4516879"/>
            <a:ext cx="506019" cy="501639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3">
            <a:extLst>
              <a:ext uri="{FF2B5EF4-FFF2-40B4-BE49-F238E27FC236}">
                <a16:creationId xmlns:a16="http://schemas.microsoft.com/office/drawing/2014/main" id="{A856607B-95EE-44A6-9D74-D99583C4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052" y="5188786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DCCABB4-F887-419E-839A-756E9BBE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6440" y="4422741"/>
            <a:ext cx="203201" cy="164883"/>
          </a:xfrm>
          <a:prstGeom prst="rect">
            <a:avLst/>
          </a:prstGeom>
          <a:noFill/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428DAD9B-9BD6-4EAF-A59C-0E1E659B34C7}"/>
              </a:ext>
            </a:extLst>
          </p:cNvPr>
          <p:cNvGrpSpPr/>
          <p:nvPr/>
        </p:nvGrpSpPr>
        <p:grpSpPr>
          <a:xfrm>
            <a:off x="3990835" y="4057675"/>
            <a:ext cx="1054248" cy="860364"/>
            <a:chOff x="5801471" y="4037935"/>
            <a:chExt cx="1054248" cy="860364"/>
          </a:xfrm>
        </p:grpSpPr>
        <p:pic>
          <p:nvPicPr>
            <p:cNvPr id="33" name="Picture 11">
              <a:extLst>
                <a:ext uri="{FF2B5EF4-FFF2-40B4-BE49-F238E27FC236}">
                  <a16:creationId xmlns:a16="http://schemas.microsoft.com/office/drawing/2014/main" id="{A8806349-C3D5-47B4-BCC5-5EC2BB3BB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01471" y="4037935"/>
              <a:ext cx="1054248" cy="860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AF8347-9EE6-4711-8E5D-4628B27E884E}"/>
                </a:ext>
              </a:extLst>
            </p:cNvPr>
            <p:cNvSpPr/>
            <p:nvPr/>
          </p:nvSpPr>
          <p:spPr>
            <a:xfrm>
              <a:off x="5992742" y="4241418"/>
              <a:ext cx="673262" cy="16158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 defTabSz="975022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10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Kt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 사내 </a:t>
              </a:r>
              <a:r>
                <a:rPr lang="en-US" altLang="ko-KR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Wingdings"/>
                </a:rPr>
                <a:t>PC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6D81C387-25A7-452B-9FD1-D5953F26B7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17" y="4984371"/>
            <a:ext cx="690901" cy="1209076"/>
          </a:xfrm>
          <a:prstGeom prst="rect">
            <a:avLst/>
          </a:prstGeom>
        </p:spPr>
      </p:pic>
      <p:pic>
        <p:nvPicPr>
          <p:cNvPr id="39" name="Picture 13">
            <a:extLst>
              <a:ext uri="{FF2B5EF4-FFF2-40B4-BE49-F238E27FC236}">
                <a16:creationId xmlns:a16="http://schemas.microsoft.com/office/drawing/2014/main" id="{1FF7A223-F8AE-4D31-807E-40AA35E6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0125" y="1804582"/>
            <a:ext cx="578834" cy="684076"/>
          </a:xfrm>
          <a:prstGeom prst="rect">
            <a:avLst/>
          </a:prstGeom>
          <a:noFill/>
        </p:spPr>
      </p:pic>
      <p:cxnSp>
        <p:nvCxnSpPr>
          <p:cNvPr id="40" name="구부러진 연결선 106">
            <a:extLst>
              <a:ext uri="{FF2B5EF4-FFF2-40B4-BE49-F238E27FC236}">
                <a16:creationId xmlns:a16="http://schemas.microsoft.com/office/drawing/2014/main" id="{A667FE7B-5972-46C0-B130-CCBBFA0984A7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>
            <a:off x="5045083" y="4487857"/>
            <a:ext cx="571085" cy="496514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D6FAAB3-1EE2-43A0-AF99-8178CF7990B5}"/>
              </a:ext>
            </a:extLst>
          </p:cNvPr>
          <p:cNvCxnSpPr>
            <a:cxnSpLocks/>
            <a:stCxn id="33" idx="0"/>
            <a:endCxn id="39" idx="2"/>
          </p:cNvCxnSpPr>
          <p:nvPr/>
        </p:nvCxnSpPr>
        <p:spPr>
          <a:xfrm flipV="1">
            <a:off x="4517959" y="2488658"/>
            <a:ext cx="11583" cy="156901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8F96440B-248B-4747-8CB0-FE1E7BA972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27" y="2955566"/>
            <a:ext cx="1022030" cy="781552"/>
          </a:xfrm>
          <a:prstGeom prst="rect">
            <a:avLst/>
          </a:prstGeom>
        </p:spPr>
      </p:pic>
      <p:pic>
        <p:nvPicPr>
          <p:cNvPr id="43" name="Picture 13">
            <a:extLst>
              <a:ext uri="{FF2B5EF4-FFF2-40B4-BE49-F238E27FC236}">
                <a16:creationId xmlns:a16="http://schemas.microsoft.com/office/drawing/2014/main" id="{7DEBF4D7-EC3B-400A-BCFD-470A0FE7F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1964" y="5154639"/>
            <a:ext cx="740094" cy="86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105">
            <a:extLst>
              <a:ext uri="{FF2B5EF4-FFF2-40B4-BE49-F238E27FC236}">
                <a16:creationId xmlns:a16="http://schemas.microsoft.com/office/drawing/2014/main" id="{2328E1EF-B08D-423A-AB01-10EC09F9EE3A}"/>
              </a:ext>
            </a:extLst>
          </p:cNvPr>
          <p:cNvSpPr/>
          <p:nvPr/>
        </p:nvSpPr>
        <p:spPr>
          <a:xfrm>
            <a:off x="393270" y="1556792"/>
            <a:ext cx="3308148" cy="4888456"/>
          </a:xfrm>
          <a:prstGeom prst="roundRect">
            <a:avLst>
              <a:gd name="adj" fmla="val 522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6" name="모서리가 둥근 직사각형 105">
            <a:extLst>
              <a:ext uri="{FF2B5EF4-FFF2-40B4-BE49-F238E27FC236}">
                <a16:creationId xmlns:a16="http://schemas.microsoft.com/office/drawing/2014/main" id="{D8696978-28F5-4B43-94CE-5596A3C6DF1C}"/>
              </a:ext>
            </a:extLst>
          </p:cNvPr>
          <p:cNvSpPr/>
          <p:nvPr/>
        </p:nvSpPr>
        <p:spPr>
          <a:xfrm>
            <a:off x="3804481" y="1562419"/>
            <a:ext cx="3308148" cy="4888456"/>
          </a:xfrm>
          <a:prstGeom prst="roundRect">
            <a:avLst>
              <a:gd name="adj" fmla="val 522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모서리가 둥근 직사각형 105">
            <a:extLst>
              <a:ext uri="{FF2B5EF4-FFF2-40B4-BE49-F238E27FC236}">
                <a16:creationId xmlns:a16="http://schemas.microsoft.com/office/drawing/2014/main" id="{0F76FAF4-C480-4158-B9C5-CEF35B88F1DB}"/>
              </a:ext>
            </a:extLst>
          </p:cNvPr>
          <p:cNvSpPr/>
          <p:nvPr/>
        </p:nvSpPr>
        <p:spPr>
          <a:xfrm>
            <a:off x="7238012" y="1556792"/>
            <a:ext cx="2346771" cy="4888456"/>
          </a:xfrm>
          <a:prstGeom prst="roundRect">
            <a:avLst>
              <a:gd name="adj" fmla="val 522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 latinLnBrk="0"/>
            <a:endParaRPr lang="ko-KR" altLang="en-US" sz="1400" spc="-6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0" name="Picture 8">
            <a:extLst>
              <a:ext uri="{FF2B5EF4-FFF2-40B4-BE49-F238E27FC236}">
                <a16:creationId xmlns:a16="http://schemas.microsoft.com/office/drawing/2014/main" id="{8EA10377-F264-4D67-9A84-B8A3DA9D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160" y="2341270"/>
            <a:ext cx="1019757" cy="513493"/>
          </a:xfrm>
          <a:prstGeom prst="rect">
            <a:avLst/>
          </a:prstGeom>
          <a:noFill/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8BE9925-6600-4924-B35D-41F5B68E9B6D}"/>
              </a:ext>
            </a:extLst>
          </p:cNvPr>
          <p:cNvCxnSpPr>
            <a:cxnSpLocks/>
            <a:stCxn id="28" idx="0"/>
            <a:endCxn id="50" idx="2"/>
          </p:cNvCxnSpPr>
          <p:nvPr/>
        </p:nvCxnSpPr>
        <p:spPr>
          <a:xfrm flipV="1">
            <a:off x="8495793" y="2854763"/>
            <a:ext cx="17246" cy="133394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43CA2E-240A-499E-8E31-537D6304A6DD}"/>
              </a:ext>
            </a:extLst>
          </p:cNvPr>
          <p:cNvSpPr/>
          <p:nvPr/>
        </p:nvSpPr>
        <p:spPr>
          <a:xfrm>
            <a:off x="7465707" y="3398961"/>
            <a:ext cx="987450" cy="30777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sym typeface="Wingdings"/>
              </a:rPr>
              <a:t>Agent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sym typeface="Wingdings"/>
              </a:rPr>
              <a:t>를 통해</a:t>
            </a:r>
            <a:endParaRPr lang="en-US" altLang="ko-KR" sz="1000" dirty="0">
              <a:solidFill>
                <a:schemeClr val="tx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sym typeface="Wingdings"/>
              </a:rPr>
              <a:t>사용자 등록 요청</a:t>
            </a:r>
            <a:endParaRPr lang="en-US" altLang="ko-KR" sz="1000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43BB4FE-CC79-465C-8BDA-022AF08EA874}"/>
              </a:ext>
            </a:extLst>
          </p:cNvPr>
          <p:cNvSpPr/>
          <p:nvPr/>
        </p:nvSpPr>
        <p:spPr>
          <a:xfrm>
            <a:off x="7917524" y="2094572"/>
            <a:ext cx="1191032" cy="2423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Wiz Stick Gateway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F7B4E4-E80B-4378-B6DB-FA76EAF3B383}"/>
              </a:ext>
            </a:extLst>
          </p:cNvPr>
          <p:cNvSpPr/>
          <p:nvPr/>
        </p:nvSpPr>
        <p:spPr>
          <a:xfrm>
            <a:off x="635921" y="1787461"/>
            <a:ext cx="2750753" cy="3231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지문등록은 관리자 토큰이 있어야만 가능하고</a:t>
            </a:r>
            <a:endParaRPr lang="en-US" altLang="ko-KR" sz="1050" dirty="0">
              <a:solidFill>
                <a:schemeClr val="tx1"/>
              </a:solidFill>
              <a:latin typeface="+mn-ea"/>
              <a:sym typeface="Wingdings"/>
            </a:endParaRPr>
          </a:p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dirty="0">
                <a:solidFill>
                  <a:schemeClr val="tx1"/>
                </a:solidFill>
                <a:latin typeface="+mn-ea"/>
                <a:sym typeface="Wingdings"/>
              </a:rPr>
              <a:t>등록 대상자의 주민등록번호를 입력</a:t>
            </a:r>
            <a:endParaRPr lang="en-US" altLang="ko-KR" sz="1050" dirty="0">
              <a:solidFill>
                <a:schemeClr val="tx1"/>
              </a:solidFill>
              <a:latin typeface="+mn-ea"/>
              <a:sym typeface="Wingdings"/>
            </a:endParaRPr>
          </a:p>
        </p:txBody>
      </p:sp>
      <p:cxnSp>
        <p:nvCxnSpPr>
          <p:cNvPr id="57" name="구부러진 연결선 93">
            <a:extLst>
              <a:ext uri="{FF2B5EF4-FFF2-40B4-BE49-F238E27FC236}">
                <a16:creationId xmlns:a16="http://schemas.microsoft.com/office/drawing/2014/main" id="{435634A5-73FA-40F0-9B0E-8F543C0C43FA}"/>
              </a:ext>
            </a:extLst>
          </p:cNvPr>
          <p:cNvCxnSpPr>
            <a:cxnSpLocks/>
            <a:stCxn id="87" idx="2"/>
            <a:endCxn id="119" idx="2"/>
          </p:cNvCxnSpPr>
          <p:nvPr/>
        </p:nvCxnSpPr>
        <p:spPr>
          <a:xfrm rot="5400000" flipH="1" flipV="1">
            <a:off x="2328089" y="5242554"/>
            <a:ext cx="18237" cy="1647781"/>
          </a:xfrm>
          <a:prstGeom prst="curvedConnector3">
            <a:avLst>
              <a:gd name="adj1" fmla="val -1601003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4550642-E749-4BD8-A587-2DAF6B037DC9}"/>
              </a:ext>
            </a:extLst>
          </p:cNvPr>
          <p:cNvSpPr/>
          <p:nvPr/>
        </p:nvSpPr>
        <p:spPr>
          <a:xfrm>
            <a:off x="2092055" y="6267580"/>
            <a:ext cx="538609" cy="16158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 defTabSz="975022" fontAlgn="base" latinLnBrk="0">
              <a:spcBef>
                <a:spcPct val="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</a:pP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Wingdings"/>
              </a:rPr>
              <a:t>대면확인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56858011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사용자 지정 5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12700">
          <a:noFill/>
        </a:ln>
      </a:spPr>
      <a:bodyPr rtlCol="0" anchor="ctr"/>
      <a:lstStyle>
        <a:defPPr algn="ctr" fontAlgn="base">
          <a:spcBef>
            <a:spcPct val="0"/>
          </a:spcBef>
          <a:spcAft>
            <a:spcPct val="0"/>
          </a:spcAft>
          <a:defRPr spc="-6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0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디자인 사용자 지정">
  <a:themeElements>
    <a:clrScheme name="KT : 밝은 마스터">
      <a:dk1>
        <a:sysClr val="windowText" lastClr="000000"/>
      </a:dk1>
      <a:lt1>
        <a:sysClr val="window" lastClr="FFFFFF"/>
      </a:lt1>
      <a:dk2>
        <a:srgbClr val="404040"/>
      </a:dk2>
      <a:lt2>
        <a:srgbClr val="595959"/>
      </a:lt2>
      <a:accent1>
        <a:srgbClr val="FF0000"/>
      </a:accent1>
      <a:accent2>
        <a:srgbClr val="730000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8_디자인 사용자 지정">
  <a:themeElements>
    <a:clrScheme name="KT _ 밝은 마스터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786A83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noFill/>
        </a:ln>
        <a:effectLst/>
      </a:spPr>
      <a:bodyPr lIns="900000" tIns="0" rIns="0" bIns="0" rtlCol="0" anchor="ctr"/>
      <a:lstStyle>
        <a:defPPr indent="-265113" algn="ctr">
          <a:lnSpc>
            <a:spcPct val="130000"/>
          </a:lnSpc>
          <a:defRPr sz="1800" b="1" spc="-60"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디자인 사용자 지정">
  <a:themeElements>
    <a:clrScheme name="사용자 지정 9">
      <a:dk1>
        <a:srgbClr val="000000"/>
      </a:dk1>
      <a:lt1>
        <a:srgbClr val="FFFFFF"/>
      </a:lt1>
      <a:dk2>
        <a:srgbClr val="404040"/>
      </a:dk2>
      <a:lt2>
        <a:srgbClr val="595959"/>
      </a:lt2>
      <a:accent1>
        <a:srgbClr val="FF0000"/>
      </a:accent1>
      <a:accent2>
        <a:srgbClr val="BFBFBF"/>
      </a:accent2>
      <a:accent3>
        <a:srgbClr val="A095A9"/>
      </a:accent3>
      <a:accent4>
        <a:srgbClr val="CCC6D1"/>
      </a:accent4>
      <a:accent5>
        <a:srgbClr val="626262"/>
      </a:accent5>
      <a:accent6>
        <a:srgbClr val="FF5555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wrap="none" lIns="0" tIns="0" rIns="0" bIns="0" rtlCol="0" anchor="ctr" anchorCtr="0">
        <a:spAutoFit/>
      </a:bodyPr>
      <a:lstStyle>
        <a:defPPr algn="ctr" latinLnBrk="0">
          <a:defRPr sz="1400" spc="-60" dirty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spDef>
    <a:txDef>
      <a:spPr>
        <a:noFill/>
        <a:ln w="3175">
          <a:noFill/>
        </a:ln>
        <a:effectLst/>
      </a:spPr>
      <a:bodyPr wrap="square" lIns="0" tIns="0" rIns="0" bIns="0" rtlCol="0">
        <a:spAutoFit/>
      </a:bodyPr>
      <a:lstStyle>
        <a:defPPr marL="180975" indent="-180975" defTabSz="975022" latinLnBrk="0">
          <a:spcBef>
            <a:spcPts val="500"/>
          </a:spcBef>
          <a:buClr>
            <a:schemeClr val="tx1">
              <a:lumMod val="65000"/>
              <a:lumOff val="35000"/>
            </a:schemeClr>
          </a:buClr>
          <a:buSzPct val="60000"/>
          <a:buFont typeface="Wingdings" pitchFamily="2" charset="2"/>
          <a:buChar char="l"/>
          <a:defRPr sz="1500" b="1" spc="-60" dirty="0" smtClean="0"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12812</TotalTime>
  <Words>1602</Words>
  <Application>Microsoft Office PowerPoint</Application>
  <PresentationFormat>A4 용지(210x297mm)</PresentationFormat>
  <Paragraphs>323</Paragraphs>
  <Slides>27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Microsoft JhengHei UI</vt:lpstr>
      <vt:lpstr>굴림</vt:lpstr>
      <vt:lpstr>맑은 고딕</vt:lpstr>
      <vt:lpstr>Arial</vt:lpstr>
      <vt:lpstr>Wingdings</vt:lpstr>
      <vt:lpstr>5_디자인 사용자 지정</vt:lpstr>
      <vt:lpstr>6_디자인 사용자 지정</vt:lpstr>
      <vt:lpstr>4_디자인 사용자 지정</vt:lpstr>
      <vt:lpstr>10_디자인 사용자 지정</vt:lpstr>
      <vt:lpstr>7_디자인 사용자 지정</vt:lpstr>
      <vt:lpstr>8_디자인 사용자 지정</vt:lpstr>
      <vt:lpstr>9_디자인 사용자 지정</vt:lpstr>
      <vt:lpstr>Office 테마</vt:lpstr>
      <vt:lpstr>PowerPoint 프레젠테이션</vt:lpstr>
      <vt:lpstr>PowerPoint 프레젠테이션</vt:lpstr>
      <vt:lpstr>기존 지식 기반 인증의 대표적 악용 사례</vt:lpstr>
      <vt:lpstr>GiGA secure wizstick </vt:lpstr>
      <vt:lpstr>Wiz Stick을 활용한 인증/접근제어 방안 </vt:lpstr>
      <vt:lpstr>Wiz Stick을 활용한 인증/접근제어 방안 </vt:lpstr>
      <vt:lpstr>Wiz Stick을 활용한 인증/접근제어 방안 </vt:lpstr>
      <vt:lpstr>Wiz Stick을 활용한 인증/접근제어 방안 </vt:lpstr>
      <vt:lpstr>Wiz Stick 등록 및 사용절차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misun</dc:creator>
  <cp:lastModifiedBy>d c</cp:lastModifiedBy>
  <cp:revision>2413</cp:revision>
  <dcterms:created xsi:type="dcterms:W3CDTF">2012-07-19T05:14:20Z</dcterms:created>
  <dcterms:modified xsi:type="dcterms:W3CDTF">2018-01-11T04:34:09Z</dcterms:modified>
</cp:coreProperties>
</file>